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8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1.xml" ContentType="application/vnd.openxmlformats-officedocument.drawingml.chartshapes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2.xml" ContentType="application/vnd.openxmlformats-officedocument.drawingml.chartshapes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4"/>
  </p:notesMasterIdLst>
  <p:sldIdLst>
    <p:sldId id="257" r:id="rId5"/>
    <p:sldId id="291" r:id="rId6"/>
    <p:sldId id="331" r:id="rId7"/>
    <p:sldId id="367" r:id="rId8"/>
    <p:sldId id="365" r:id="rId9"/>
    <p:sldId id="368" r:id="rId10"/>
    <p:sldId id="386" r:id="rId11"/>
    <p:sldId id="391" r:id="rId12"/>
    <p:sldId id="392" r:id="rId13"/>
    <p:sldId id="393" r:id="rId14"/>
    <p:sldId id="390" r:id="rId15"/>
    <p:sldId id="395" r:id="rId16"/>
    <p:sldId id="394" r:id="rId17"/>
    <p:sldId id="366" r:id="rId18"/>
    <p:sldId id="387" r:id="rId19"/>
    <p:sldId id="370" r:id="rId20"/>
    <p:sldId id="372" r:id="rId21"/>
    <p:sldId id="371" r:id="rId22"/>
    <p:sldId id="373" r:id="rId23"/>
    <p:sldId id="374" r:id="rId24"/>
    <p:sldId id="379" r:id="rId25"/>
    <p:sldId id="375" r:id="rId26"/>
    <p:sldId id="376" r:id="rId27"/>
    <p:sldId id="377" r:id="rId28"/>
    <p:sldId id="378" r:id="rId29"/>
    <p:sldId id="383" r:id="rId30"/>
    <p:sldId id="382" r:id="rId31"/>
    <p:sldId id="384" r:id="rId32"/>
    <p:sldId id="404" r:id="rId33"/>
    <p:sldId id="381" r:id="rId34"/>
    <p:sldId id="385" r:id="rId35"/>
    <p:sldId id="400" r:id="rId36"/>
    <p:sldId id="396" r:id="rId37"/>
    <p:sldId id="397" r:id="rId38"/>
    <p:sldId id="398" r:id="rId39"/>
    <p:sldId id="399" r:id="rId40"/>
    <p:sldId id="401" r:id="rId41"/>
    <p:sldId id="403" r:id="rId42"/>
    <p:sldId id="402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71" autoAdjust="0"/>
    <p:restoredTop sz="94150" autoAdjust="0"/>
  </p:normalViewPr>
  <p:slideViewPr>
    <p:cSldViewPr snapToGrid="0">
      <p:cViewPr varScale="1">
        <p:scale>
          <a:sx n="120" d="100"/>
          <a:sy n="120" d="100"/>
        </p:scale>
        <p:origin x="5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1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0474671956567038E-2"/>
          <c:y val="1.7747810601511396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76200">
                <a:solidFill>
                  <a:srgbClr val="0070C0"/>
                </a:solidFill>
              </a:ln>
              <a:effectLst/>
            </c:spPr>
          </c:marker>
          <c:dPt>
            <c:idx val="9"/>
            <c:marker>
              <c:symbol val="circle"/>
              <c:size val="5"/>
              <c:spPr>
                <a:solidFill>
                  <a:srgbClr val="0070C0"/>
                </a:solidFill>
                <a:ln w="76200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E887-4F31-9EDF-CB92BB941EDA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0.5</c:v>
                </c:pt>
                <c:pt idx="1">
                  <c:v>1</c:v>
                </c:pt>
                <c:pt idx="2">
                  <c:v>1</c:v>
                </c:pt>
                <c:pt idx="3">
                  <c:v>1.25</c:v>
                </c:pt>
                <c:pt idx="4">
                  <c:v>1.5</c:v>
                </c:pt>
                <c:pt idx="5">
                  <c:v>1.75</c:v>
                </c:pt>
                <c:pt idx="6">
                  <c:v>2</c:v>
                </c:pt>
                <c:pt idx="7">
                  <c:v>2.5</c:v>
                </c:pt>
                <c:pt idx="8">
                  <c:v>2.75</c:v>
                </c:pt>
                <c:pt idx="9">
                  <c:v>3</c:v>
                </c:pt>
                <c:pt idx="10">
                  <c:v>3.25</c:v>
                </c:pt>
                <c:pt idx="11">
                  <c:v>3.5</c:v>
                </c:pt>
                <c:pt idx="12">
                  <c:v>2.1</c:v>
                </c:pt>
                <c:pt idx="13">
                  <c:v>2.1</c:v>
                </c:pt>
                <c:pt idx="14">
                  <c:v>4</c:v>
                </c:pt>
                <c:pt idx="15">
                  <c:v>3.5</c:v>
                </c:pt>
                <c:pt idx="16">
                  <c:v>4.5</c:v>
                </c:pt>
                <c:pt idx="17">
                  <c:v>4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1</c:v>
                </c:pt>
                <c:pt idx="1">
                  <c:v>1.5</c:v>
                </c:pt>
                <c:pt idx="2">
                  <c:v>2</c:v>
                </c:pt>
                <c:pt idx="3">
                  <c:v>2</c:v>
                </c:pt>
                <c:pt idx="4">
                  <c:v>2</c:v>
                </c:pt>
                <c:pt idx="5">
                  <c:v>3</c:v>
                </c:pt>
                <c:pt idx="6">
                  <c:v>2.5</c:v>
                </c:pt>
                <c:pt idx="7">
                  <c:v>3</c:v>
                </c:pt>
                <c:pt idx="8">
                  <c:v>4</c:v>
                </c:pt>
                <c:pt idx="9">
                  <c:v>3.5</c:v>
                </c:pt>
                <c:pt idx="10">
                  <c:v>4</c:v>
                </c:pt>
                <c:pt idx="11">
                  <c:v>4.5</c:v>
                </c:pt>
                <c:pt idx="12">
                  <c:v>3</c:v>
                </c:pt>
                <c:pt idx="13">
                  <c:v>2</c:v>
                </c:pt>
                <c:pt idx="14">
                  <c:v>3.5</c:v>
                </c:pt>
                <c:pt idx="15">
                  <c:v>3</c:v>
                </c:pt>
                <c:pt idx="16">
                  <c:v>4</c:v>
                </c:pt>
                <c:pt idx="17">
                  <c:v>4.5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61C6-4237-AFB6-C4E50FB891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5"/>
          <c:min val="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5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0474671956567038E-2"/>
          <c:y val="1.7747810601511396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76200">
                <a:solidFill>
                  <a:srgbClr val="0070C0"/>
                </a:solidFill>
              </a:ln>
              <a:effectLst/>
            </c:spPr>
          </c:marker>
          <c:dPt>
            <c:idx val="9"/>
            <c:marker>
              <c:symbol val="circle"/>
              <c:size val="5"/>
              <c:spPr>
                <a:solidFill>
                  <a:srgbClr val="0070C0"/>
                </a:solidFill>
                <a:ln w="76200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0F67-44B7-ADCE-019E70740DE2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2</c:v>
                </c:pt>
                <c:pt idx="1">
                  <c:v>4</c:v>
                </c:pt>
                <c:pt idx="2">
                  <c:v>5</c:v>
                </c:pt>
                <c:pt idx="3">
                  <c:v>4</c:v>
                </c:pt>
                <c:pt idx="4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61C6-4237-AFB6-C4E50FB891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6"/>
          <c:min val="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6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0474671956567038E-2"/>
          <c:y val="1.7747810601511396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76200">
                <a:solidFill>
                  <a:srgbClr val="0070C0"/>
                </a:solidFill>
              </a:ln>
              <a:effectLst/>
            </c:spPr>
          </c:marker>
          <c:dPt>
            <c:idx val="9"/>
            <c:marker>
              <c:symbol val="circle"/>
              <c:size val="5"/>
              <c:spPr>
                <a:solidFill>
                  <a:srgbClr val="0070C0"/>
                </a:solidFill>
                <a:ln w="76200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408D-4887-99E2-224C858929A8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2</c:v>
                </c:pt>
                <c:pt idx="1">
                  <c:v>4</c:v>
                </c:pt>
                <c:pt idx="2">
                  <c:v>5</c:v>
                </c:pt>
                <c:pt idx="3">
                  <c:v>4</c:v>
                </c:pt>
                <c:pt idx="4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08D-4887-99E2-224C858929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6"/>
          <c:min val="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6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0474671956567038E-2"/>
          <c:y val="1.7747810601511396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76200">
                <a:solidFill>
                  <a:srgbClr val="0070C0"/>
                </a:solidFill>
              </a:ln>
              <a:effectLst/>
            </c:spPr>
          </c:marker>
          <c:dPt>
            <c:idx val="9"/>
            <c:marker>
              <c:symbol val="circle"/>
              <c:size val="5"/>
              <c:spPr>
                <a:solidFill>
                  <a:srgbClr val="0070C0"/>
                </a:solidFill>
                <a:ln w="76200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8526-4BC0-8DCD-9DC2C906F781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2</c:v>
                </c:pt>
                <c:pt idx="1">
                  <c:v>4</c:v>
                </c:pt>
                <c:pt idx="2">
                  <c:v>5</c:v>
                </c:pt>
                <c:pt idx="3">
                  <c:v>4</c:v>
                </c:pt>
                <c:pt idx="4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526-4BC0-8DCD-9DC2C906F78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Y-pred</c:v>
                </c:pt>
              </c:strCache>
            </c:strRef>
          </c:tx>
          <c:spPr>
            <a:ln w="19050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76200">
                <a:solidFill>
                  <a:srgbClr val="FFC000"/>
                </a:solidFill>
              </a:ln>
              <a:effectLst/>
            </c:spPr>
          </c:marker>
          <c:xVal>
            <c:numRef>
              <c:f>Sheet1!$A$2:$A$19</c:f>
              <c:numCache>
                <c:formatCode>General</c:formatCode>
                <c:ptCount val="1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xVal>
          <c:yVal>
            <c:numRef>
              <c:f>Sheet1!$C$2:$C$19</c:f>
              <c:numCache>
                <c:formatCode>General</c:formatCode>
                <c:ptCount val="18"/>
                <c:pt idx="0">
                  <c:v>2.8</c:v>
                </c:pt>
                <c:pt idx="1">
                  <c:v>3.4</c:v>
                </c:pt>
                <c:pt idx="2">
                  <c:v>4</c:v>
                </c:pt>
                <c:pt idx="3">
                  <c:v>4.5999999999999996</c:v>
                </c:pt>
                <c:pt idx="4">
                  <c:v>5.2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8526-4BC0-8DCD-9DC2C906F7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6"/>
          <c:min val="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6"/>
          <c:min val="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0474671956567038E-2"/>
          <c:y val="1.7747810601511396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76200">
                <a:solidFill>
                  <a:srgbClr val="0070C0"/>
                </a:solidFill>
              </a:ln>
              <a:effectLst/>
            </c:spPr>
          </c:marker>
          <c:dPt>
            <c:idx val="9"/>
            <c:marker>
              <c:symbol val="circle"/>
              <c:size val="5"/>
              <c:spPr>
                <a:solidFill>
                  <a:srgbClr val="0070C0"/>
                </a:solidFill>
                <a:ln w="76200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0F67-44B7-ADCE-019E70740DE2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2</c:v>
                </c:pt>
                <c:pt idx="1">
                  <c:v>4</c:v>
                </c:pt>
                <c:pt idx="2">
                  <c:v>5</c:v>
                </c:pt>
                <c:pt idx="3">
                  <c:v>4</c:v>
                </c:pt>
                <c:pt idx="4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61C6-4237-AFB6-C4E50FB8917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Y-pred</c:v>
                </c:pt>
              </c:strCache>
            </c:strRef>
          </c:tx>
          <c:spPr>
            <a:ln w="19050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76200">
                <a:solidFill>
                  <a:srgbClr val="FFC000"/>
                </a:solidFill>
              </a:ln>
              <a:effectLst/>
            </c:spPr>
          </c:marker>
          <c:xVal>
            <c:numRef>
              <c:f>Sheet1!$A$2:$A$19</c:f>
              <c:numCache>
                <c:formatCode>General</c:formatCode>
                <c:ptCount val="1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xVal>
          <c:yVal>
            <c:numRef>
              <c:f>Sheet1!$C$2:$C$19</c:f>
              <c:numCache>
                <c:formatCode>General</c:formatCode>
                <c:ptCount val="18"/>
                <c:pt idx="0">
                  <c:v>2.8</c:v>
                </c:pt>
                <c:pt idx="1">
                  <c:v>3.4</c:v>
                </c:pt>
                <c:pt idx="2">
                  <c:v>4</c:v>
                </c:pt>
                <c:pt idx="3">
                  <c:v>4.5999999999999996</c:v>
                </c:pt>
                <c:pt idx="4">
                  <c:v>5.2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3F2-4E28-A216-3E37C361AF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6"/>
          <c:min val="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6"/>
          <c:min val="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0474671956567038E-2"/>
          <c:y val="1.7747810601511396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76200">
                <a:solidFill>
                  <a:srgbClr val="0070C0"/>
                </a:solidFill>
              </a:ln>
              <a:effectLst/>
            </c:spPr>
          </c:marker>
          <c:dPt>
            <c:idx val="9"/>
            <c:marker>
              <c:symbol val="circle"/>
              <c:size val="5"/>
              <c:spPr>
                <a:solidFill>
                  <a:srgbClr val="0070C0"/>
                </a:solidFill>
                <a:ln w="76200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0F67-44B7-ADCE-019E70740DE2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2</c:v>
                </c:pt>
                <c:pt idx="1">
                  <c:v>4</c:v>
                </c:pt>
                <c:pt idx="2">
                  <c:v>5</c:v>
                </c:pt>
                <c:pt idx="3">
                  <c:v>4</c:v>
                </c:pt>
                <c:pt idx="4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61C6-4237-AFB6-C4E50FB8917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Y-pred</c:v>
                </c:pt>
              </c:strCache>
            </c:strRef>
          </c:tx>
          <c:spPr>
            <a:ln w="19050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76200">
                <a:solidFill>
                  <a:srgbClr val="FFC000"/>
                </a:solidFill>
              </a:ln>
              <a:effectLst/>
            </c:spPr>
          </c:marker>
          <c:xVal>
            <c:numRef>
              <c:f>Sheet1!$A$2:$A$19</c:f>
              <c:numCache>
                <c:formatCode>General</c:formatCode>
                <c:ptCount val="1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xVal>
          <c:yVal>
            <c:numRef>
              <c:f>Sheet1!$C$2:$C$19</c:f>
              <c:numCache>
                <c:formatCode>General</c:formatCode>
                <c:ptCount val="18"/>
                <c:pt idx="0">
                  <c:v>2.8</c:v>
                </c:pt>
                <c:pt idx="1">
                  <c:v>3.4</c:v>
                </c:pt>
                <c:pt idx="2">
                  <c:v>4</c:v>
                </c:pt>
                <c:pt idx="3">
                  <c:v>4.5999999999999996</c:v>
                </c:pt>
                <c:pt idx="4">
                  <c:v>5.2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3F2-4E28-A216-3E37C361AF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6"/>
          <c:min val="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6"/>
          <c:min val="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0474671956567038E-2"/>
          <c:y val="1.7747810601511396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76200">
                <a:solidFill>
                  <a:srgbClr val="0070C0"/>
                </a:solidFill>
              </a:ln>
              <a:effectLst/>
            </c:spPr>
          </c:marker>
          <c:dPt>
            <c:idx val="9"/>
            <c:marker>
              <c:symbol val="circle"/>
              <c:size val="5"/>
              <c:spPr>
                <a:solidFill>
                  <a:srgbClr val="0070C0"/>
                </a:solidFill>
                <a:ln w="76200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82DA-484A-B08C-EFE0B9C80F1B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2</c:v>
                </c:pt>
                <c:pt idx="1">
                  <c:v>4</c:v>
                </c:pt>
                <c:pt idx="2">
                  <c:v>5</c:v>
                </c:pt>
                <c:pt idx="3">
                  <c:v>4</c:v>
                </c:pt>
                <c:pt idx="4">
                  <c:v>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2DA-484A-B08C-EFE0B9C80F1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Y-pred</c:v>
                </c:pt>
              </c:strCache>
            </c:strRef>
          </c:tx>
          <c:spPr>
            <a:ln w="19050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76200">
                <a:solidFill>
                  <a:srgbClr val="FFC000"/>
                </a:solidFill>
              </a:ln>
              <a:effectLst/>
            </c:spPr>
          </c:marker>
          <c:xVal>
            <c:numRef>
              <c:f>Sheet1!$A$2:$A$19</c:f>
              <c:numCache>
                <c:formatCode>General</c:formatCode>
                <c:ptCount val="1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xVal>
          <c:yVal>
            <c:numRef>
              <c:f>Sheet1!$C$2:$C$19</c:f>
              <c:numCache>
                <c:formatCode>General</c:formatCode>
                <c:ptCount val="18"/>
                <c:pt idx="0">
                  <c:v>2.8</c:v>
                </c:pt>
                <c:pt idx="1">
                  <c:v>3.4</c:v>
                </c:pt>
                <c:pt idx="2">
                  <c:v>4</c:v>
                </c:pt>
                <c:pt idx="3">
                  <c:v>4.5999999999999996</c:v>
                </c:pt>
                <c:pt idx="4">
                  <c:v>5.2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82DA-484A-B08C-EFE0B9C80F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6"/>
          <c:min val="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6"/>
          <c:min val="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0.35659</cdr:x>
      <cdr:y>0.34421</cdr:y>
    </cdr:from>
    <cdr:to>
      <cdr:x>0.35659</cdr:x>
      <cdr:y>0.39639</cdr:y>
    </cdr:to>
    <cdr:cxnSp macro="">
      <cdr:nvCxnSpPr>
        <cdr:cNvPr id="3" name="Straight Arrow Connector 2">
          <a:extLst xmlns:a="http://schemas.openxmlformats.org/drawingml/2006/main">
            <a:ext uri="{FF2B5EF4-FFF2-40B4-BE49-F238E27FC236}">
              <a16:creationId xmlns:a16="http://schemas.microsoft.com/office/drawing/2014/main" id="{4768DA95-D047-786F-0A5D-51304435697F}"/>
            </a:ext>
          </a:extLst>
        </cdr:cNvPr>
        <cdr:cNvCxnSpPr/>
      </cdr:nvCxnSpPr>
      <cdr:spPr>
        <a:xfrm xmlns:a="http://schemas.openxmlformats.org/drawingml/2006/main">
          <a:off x="2677656" y="1673213"/>
          <a:ext cx="0" cy="253629"/>
        </a:xfrm>
        <a:prstGeom xmlns:a="http://schemas.openxmlformats.org/drawingml/2006/main" prst="straightConnector1">
          <a:avLst/>
        </a:prstGeom>
        <a:ln xmlns:a="http://schemas.openxmlformats.org/drawingml/2006/main" w="41275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0.19879</cdr:x>
      <cdr:y>0.52031</cdr:y>
    </cdr:from>
    <cdr:to>
      <cdr:x>0.19879</cdr:x>
      <cdr:y>0.59911</cdr:y>
    </cdr:to>
    <cdr:cxnSp macro="">
      <cdr:nvCxnSpPr>
        <cdr:cNvPr id="4" name="Straight Arrow Connector 3">
          <a:extLst xmlns:a="http://schemas.openxmlformats.org/drawingml/2006/main">
            <a:ext uri="{FF2B5EF4-FFF2-40B4-BE49-F238E27FC236}">
              <a16:creationId xmlns:a16="http://schemas.microsoft.com/office/drawing/2014/main" id="{BCA5331A-5EB3-077C-BDB5-DD625209FFA7}"/>
            </a:ext>
          </a:extLst>
        </cdr:cNvPr>
        <cdr:cNvCxnSpPr/>
      </cdr:nvCxnSpPr>
      <cdr:spPr>
        <a:xfrm xmlns:a="http://schemas.openxmlformats.org/drawingml/2006/main">
          <a:off x="1492744" y="2529241"/>
          <a:ext cx="0" cy="383039"/>
        </a:xfrm>
        <a:prstGeom xmlns:a="http://schemas.openxmlformats.org/drawingml/2006/main" prst="straightConnector1">
          <a:avLst/>
        </a:prstGeom>
        <a:ln xmlns:a="http://schemas.openxmlformats.org/drawingml/2006/main" w="41275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0.51313</cdr:x>
      <cdr:y>0.19766</cdr:y>
    </cdr:from>
    <cdr:to>
      <cdr:x>0.51313</cdr:x>
      <cdr:y>0.30429</cdr:y>
    </cdr:to>
    <cdr:cxnSp macro="">
      <cdr:nvCxnSpPr>
        <cdr:cNvPr id="6" name="Straight Arrow Connector 5">
          <a:extLst xmlns:a="http://schemas.openxmlformats.org/drawingml/2006/main">
            <a:ext uri="{FF2B5EF4-FFF2-40B4-BE49-F238E27FC236}">
              <a16:creationId xmlns:a16="http://schemas.microsoft.com/office/drawing/2014/main" id="{DE36B6EC-1F4C-8EA4-E3DF-53121B4C9E79}"/>
            </a:ext>
          </a:extLst>
        </cdr:cNvPr>
        <cdr:cNvCxnSpPr/>
      </cdr:nvCxnSpPr>
      <cdr:spPr>
        <a:xfrm xmlns:a="http://schemas.openxmlformats.org/drawingml/2006/main">
          <a:off x="3853119" y="960805"/>
          <a:ext cx="0" cy="518344"/>
        </a:xfrm>
        <a:prstGeom xmlns:a="http://schemas.openxmlformats.org/drawingml/2006/main" prst="straightConnector1">
          <a:avLst/>
        </a:prstGeom>
        <a:ln xmlns:a="http://schemas.openxmlformats.org/drawingml/2006/main" w="41275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0.67106</cdr:x>
      <cdr:y>0.25166</cdr:y>
    </cdr:from>
    <cdr:to>
      <cdr:x>0.67106</cdr:x>
      <cdr:y>0.30526</cdr:y>
    </cdr:to>
    <cdr:cxnSp macro="">
      <cdr:nvCxnSpPr>
        <cdr:cNvPr id="14" name="Straight Arrow Connector 13">
          <a:extLst xmlns:a="http://schemas.openxmlformats.org/drawingml/2006/main">
            <a:ext uri="{FF2B5EF4-FFF2-40B4-BE49-F238E27FC236}">
              <a16:creationId xmlns:a16="http://schemas.microsoft.com/office/drawing/2014/main" id="{645CF5E8-61F9-3D35-8DBE-14F5C0AC72DB}"/>
            </a:ext>
          </a:extLst>
        </cdr:cNvPr>
        <cdr:cNvCxnSpPr/>
      </cdr:nvCxnSpPr>
      <cdr:spPr>
        <a:xfrm xmlns:a="http://schemas.openxmlformats.org/drawingml/2006/main">
          <a:off x="5039046" y="1223311"/>
          <a:ext cx="0" cy="260567"/>
        </a:xfrm>
        <a:prstGeom xmlns:a="http://schemas.openxmlformats.org/drawingml/2006/main" prst="straightConnector1">
          <a:avLst/>
        </a:prstGeom>
        <a:ln xmlns:a="http://schemas.openxmlformats.org/drawingml/2006/main" w="41275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0.82855</cdr:x>
      <cdr:y>0.15011</cdr:y>
    </cdr:from>
    <cdr:to>
      <cdr:x>0.82855</cdr:x>
      <cdr:y>0.16075</cdr:y>
    </cdr:to>
    <cdr:cxnSp macro="">
      <cdr:nvCxnSpPr>
        <cdr:cNvPr id="16" name="Straight Arrow Connector 15">
          <a:extLst xmlns:a="http://schemas.openxmlformats.org/drawingml/2006/main">
            <a:ext uri="{FF2B5EF4-FFF2-40B4-BE49-F238E27FC236}">
              <a16:creationId xmlns:a16="http://schemas.microsoft.com/office/drawing/2014/main" id="{57979392-F85A-6978-ABE0-D116E2EAA213}"/>
            </a:ext>
          </a:extLst>
        </cdr:cNvPr>
        <cdr:cNvCxnSpPr/>
      </cdr:nvCxnSpPr>
      <cdr:spPr>
        <a:xfrm xmlns:a="http://schemas.openxmlformats.org/drawingml/2006/main">
          <a:off x="6221652" y="729700"/>
          <a:ext cx="0" cy="51708"/>
        </a:xfrm>
        <a:prstGeom xmlns:a="http://schemas.openxmlformats.org/drawingml/2006/main" prst="straightConnector1">
          <a:avLst/>
        </a:prstGeom>
        <a:ln xmlns:a="http://schemas.openxmlformats.org/drawingml/2006/main" w="41275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0.35659</cdr:x>
      <cdr:y>0.34421</cdr:y>
    </cdr:from>
    <cdr:to>
      <cdr:x>0.35659</cdr:x>
      <cdr:y>0.39639</cdr:y>
    </cdr:to>
    <cdr:cxnSp macro="">
      <cdr:nvCxnSpPr>
        <cdr:cNvPr id="3" name="Straight Arrow Connector 2">
          <a:extLst xmlns:a="http://schemas.openxmlformats.org/drawingml/2006/main">
            <a:ext uri="{FF2B5EF4-FFF2-40B4-BE49-F238E27FC236}">
              <a16:creationId xmlns:a16="http://schemas.microsoft.com/office/drawing/2014/main" id="{4768DA95-D047-786F-0A5D-51304435697F}"/>
            </a:ext>
          </a:extLst>
        </cdr:cNvPr>
        <cdr:cNvCxnSpPr/>
      </cdr:nvCxnSpPr>
      <cdr:spPr>
        <a:xfrm xmlns:a="http://schemas.openxmlformats.org/drawingml/2006/main">
          <a:off x="2677656" y="1673213"/>
          <a:ext cx="0" cy="253629"/>
        </a:xfrm>
        <a:prstGeom xmlns:a="http://schemas.openxmlformats.org/drawingml/2006/main" prst="straightConnector1">
          <a:avLst/>
        </a:prstGeom>
        <a:ln xmlns:a="http://schemas.openxmlformats.org/drawingml/2006/main" w="41275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0.19879</cdr:x>
      <cdr:y>0.52031</cdr:y>
    </cdr:from>
    <cdr:to>
      <cdr:x>0.19879</cdr:x>
      <cdr:y>0.59911</cdr:y>
    </cdr:to>
    <cdr:cxnSp macro="">
      <cdr:nvCxnSpPr>
        <cdr:cNvPr id="4" name="Straight Arrow Connector 3">
          <a:extLst xmlns:a="http://schemas.openxmlformats.org/drawingml/2006/main">
            <a:ext uri="{FF2B5EF4-FFF2-40B4-BE49-F238E27FC236}">
              <a16:creationId xmlns:a16="http://schemas.microsoft.com/office/drawing/2014/main" id="{BCA5331A-5EB3-077C-BDB5-DD625209FFA7}"/>
            </a:ext>
          </a:extLst>
        </cdr:cNvPr>
        <cdr:cNvCxnSpPr/>
      </cdr:nvCxnSpPr>
      <cdr:spPr>
        <a:xfrm xmlns:a="http://schemas.openxmlformats.org/drawingml/2006/main">
          <a:off x="1492744" y="2529241"/>
          <a:ext cx="0" cy="383039"/>
        </a:xfrm>
        <a:prstGeom xmlns:a="http://schemas.openxmlformats.org/drawingml/2006/main" prst="straightConnector1">
          <a:avLst/>
        </a:prstGeom>
        <a:ln xmlns:a="http://schemas.openxmlformats.org/drawingml/2006/main" w="41275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0.51313</cdr:x>
      <cdr:y>0.19766</cdr:y>
    </cdr:from>
    <cdr:to>
      <cdr:x>0.51313</cdr:x>
      <cdr:y>0.30429</cdr:y>
    </cdr:to>
    <cdr:cxnSp macro="">
      <cdr:nvCxnSpPr>
        <cdr:cNvPr id="6" name="Straight Arrow Connector 5">
          <a:extLst xmlns:a="http://schemas.openxmlformats.org/drawingml/2006/main">
            <a:ext uri="{FF2B5EF4-FFF2-40B4-BE49-F238E27FC236}">
              <a16:creationId xmlns:a16="http://schemas.microsoft.com/office/drawing/2014/main" id="{DE36B6EC-1F4C-8EA4-E3DF-53121B4C9E79}"/>
            </a:ext>
          </a:extLst>
        </cdr:cNvPr>
        <cdr:cNvCxnSpPr/>
      </cdr:nvCxnSpPr>
      <cdr:spPr>
        <a:xfrm xmlns:a="http://schemas.openxmlformats.org/drawingml/2006/main">
          <a:off x="3853119" y="960805"/>
          <a:ext cx="0" cy="518344"/>
        </a:xfrm>
        <a:prstGeom xmlns:a="http://schemas.openxmlformats.org/drawingml/2006/main" prst="straightConnector1">
          <a:avLst/>
        </a:prstGeom>
        <a:ln xmlns:a="http://schemas.openxmlformats.org/drawingml/2006/main" w="41275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0.67106</cdr:x>
      <cdr:y>0.25166</cdr:y>
    </cdr:from>
    <cdr:to>
      <cdr:x>0.67106</cdr:x>
      <cdr:y>0.30526</cdr:y>
    </cdr:to>
    <cdr:cxnSp macro="">
      <cdr:nvCxnSpPr>
        <cdr:cNvPr id="14" name="Straight Arrow Connector 13">
          <a:extLst xmlns:a="http://schemas.openxmlformats.org/drawingml/2006/main">
            <a:ext uri="{FF2B5EF4-FFF2-40B4-BE49-F238E27FC236}">
              <a16:creationId xmlns:a16="http://schemas.microsoft.com/office/drawing/2014/main" id="{645CF5E8-61F9-3D35-8DBE-14F5C0AC72DB}"/>
            </a:ext>
          </a:extLst>
        </cdr:cNvPr>
        <cdr:cNvCxnSpPr/>
      </cdr:nvCxnSpPr>
      <cdr:spPr>
        <a:xfrm xmlns:a="http://schemas.openxmlformats.org/drawingml/2006/main">
          <a:off x="5039046" y="1223311"/>
          <a:ext cx="0" cy="260567"/>
        </a:xfrm>
        <a:prstGeom xmlns:a="http://schemas.openxmlformats.org/drawingml/2006/main" prst="straightConnector1">
          <a:avLst/>
        </a:prstGeom>
        <a:ln xmlns:a="http://schemas.openxmlformats.org/drawingml/2006/main" w="41275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0.82855</cdr:x>
      <cdr:y>0.15011</cdr:y>
    </cdr:from>
    <cdr:to>
      <cdr:x>0.82855</cdr:x>
      <cdr:y>0.16075</cdr:y>
    </cdr:to>
    <cdr:cxnSp macro="">
      <cdr:nvCxnSpPr>
        <cdr:cNvPr id="16" name="Straight Arrow Connector 15">
          <a:extLst xmlns:a="http://schemas.openxmlformats.org/drawingml/2006/main">
            <a:ext uri="{FF2B5EF4-FFF2-40B4-BE49-F238E27FC236}">
              <a16:creationId xmlns:a16="http://schemas.microsoft.com/office/drawing/2014/main" id="{57979392-F85A-6978-ABE0-D116E2EAA213}"/>
            </a:ext>
          </a:extLst>
        </cdr:cNvPr>
        <cdr:cNvCxnSpPr/>
      </cdr:nvCxnSpPr>
      <cdr:spPr>
        <a:xfrm xmlns:a="http://schemas.openxmlformats.org/drawingml/2006/main">
          <a:off x="6221652" y="729700"/>
          <a:ext cx="0" cy="51708"/>
        </a:xfrm>
        <a:prstGeom xmlns:a="http://schemas.openxmlformats.org/drawingml/2006/main" prst="straightConnector1">
          <a:avLst/>
        </a:prstGeom>
        <a:ln xmlns:a="http://schemas.openxmlformats.org/drawingml/2006/main" w="41275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jpg>
</file>

<file path=ppt/media/image10.gif>
</file>

<file path=ppt/media/image10.png>
</file>

<file path=ppt/media/image11.gif>
</file>

<file path=ppt/media/image11.png>
</file>

<file path=ppt/media/image12.jpeg>
</file>

<file path=ppt/media/image12.png>
</file>

<file path=ppt/media/image13.jpeg>
</file>

<file path=ppt/media/image13.png>
</file>

<file path=ppt/media/image14.gif>
</file>

<file path=ppt/media/image14.png>
</file>

<file path=ppt/media/image15.gif>
</file>

<file path=ppt/media/image15.png>
</file>

<file path=ppt/media/image16.gif>
</file>

<file path=ppt/media/image16.png>
</file>

<file path=ppt/media/image17.jp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10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50.png>
</file>

<file path=ppt/media/image6.png>
</file>

<file path=ppt/media/image6.svg>
</file>

<file path=ppt/media/image7.png>
</file>

<file path=ppt/media/image70.png>
</file>

<file path=ppt/media/image8.png>
</file>

<file path=ppt/media/image80.png>
</file>

<file path=ppt/media/image9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7/11/24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73088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044417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584762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629546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86588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606963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782046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20546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049315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30036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656365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500049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074042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827063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429567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75572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127567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205418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894721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797312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47507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622430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687683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781915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308072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697938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208260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879601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014829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113786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8385849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77008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01248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87433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2794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717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00520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16816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48D14-8832-DF41-947D-844CDF8529FC}" type="datetime1">
              <a:rPr lang="en-PH" smtClean="0"/>
              <a:t>7/11/24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066A3-F334-7D49-986D-606A16132BA9}" type="datetime1">
              <a:rPr lang="en-PH" smtClean="0"/>
              <a:t>7/11/24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4E114-51F1-B548-A18A-A14BFCBCE5A6}" type="datetime1">
              <a:rPr lang="en-PH" smtClean="0"/>
              <a:t>7/11/24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31FE8-7614-D44E-9BDE-C5782E13FC76}" type="datetime1">
              <a:rPr lang="en-PH" smtClean="0"/>
              <a:t>7/11/24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0DABC-C9F0-2141-A90A-CCF000F82EBD}" type="datetime1">
              <a:rPr lang="en-PH" smtClean="0"/>
              <a:t>7/11/24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E799-1118-124B-932B-30F2A723EC1A}" type="datetime1">
              <a:rPr lang="en-PH" smtClean="0"/>
              <a:t>7/11/24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4161F-BF6F-0742-966E-4B851E66FE99}" type="datetime1">
              <a:rPr lang="en-PH" smtClean="0"/>
              <a:t>7/11/24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9B5D0-CCE9-FE4E-8DFE-F5F9DB7FDB34}" type="datetime1">
              <a:rPr lang="en-PH" smtClean="0"/>
              <a:t>7/11/24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9A901-DC8E-8E48-B880-AEEBABDFBB10}" type="datetime1">
              <a:rPr lang="en-PH" smtClean="0"/>
              <a:t>7/11/24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7A318-3FF7-6446-8E0D-924D6FCFCC70}" type="datetime1">
              <a:rPr lang="en-PH" smtClean="0"/>
              <a:t>7/11/24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9943D-13C0-0B49-B137-1E4C49E21D28}" type="datetime1">
              <a:rPr lang="en-PH" smtClean="0"/>
              <a:t>7/11/24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1BFCDC-EC03-AE45-8CD5-3BE5C70A9E61}" type="datetime1">
              <a:rPr lang="en-PH" smtClean="0"/>
              <a:t>7/11/24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PH"/>
              <a:t>CCMACLRL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gif"/><Relationship Id="rId3" Type="http://schemas.openxmlformats.org/officeDocument/2006/relationships/image" Target="../media/image1.jpg"/><Relationship Id="rId7" Type="http://schemas.openxmlformats.org/officeDocument/2006/relationships/image" Target="../media/image14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0.png"/><Relationship Id="rId4" Type="http://schemas.openxmlformats.org/officeDocument/2006/relationships/image" Target="../media/image7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gi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0.png"/><Relationship Id="rId4" Type="http://schemas.openxmlformats.org/officeDocument/2006/relationships/image" Target="../media/image17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PH" sz="5000" b="1" dirty="0"/>
              <a:t>Simple Linear Regression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7506"/>
            <a:ext cx="9144000" cy="1655762"/>
          </a:xfrm>
        </p:spPr>
        <p:txBody>
          <a:bodyPr>
            <a:normAutofit fontScale="92500" lnSpcReduction="20000"/>
          </a:bodyPr>
          <a:lstStyle/>
          <a:p>
            <a:pPr algn="l"/>
            <a:endParaRPr lang="en-PH" sz="2000" dirty="0"/>
          </a:p>
          <a:p>
            <a:pPr algn="l"/>
            <a:r>
              <a:rPr lang="en-PH" sz="2000" b="1" dirty="0"/>
              <a:t>Presented by:</a:t>
            </a:r>
          </a:p>
          <a:p>
            <a:pPr algn="l"/>
            <a:r>
              <a:rPr lang="en-PH" sz="2000" dirty="0"/>
              <a:t>Elizer Ponio Jr.</a:t>
            </a:r>
          </a:p>
          <a:p>
            <a:pPr algn="l"/>
            <a:r>
              <a:rPr lang="en-PH" sz="2000" dirty="0"/>
              <a:t>Department of Computer Science</a:t>
            </a:r>
          </a:p>
          <a:p>
            <a:pPr algn="l"/>
            <a:r>
              <a:rPr lang="en-PH" sz="2000" dirty="0"/>
              <a:t>College of Computing and Information Technologies</a:t>
            </a:r>
          </a:p>
          <a:p>
            <a:pPr algn="l"/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459203" y="1283707"/>
            <a:ext cx="11273589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latin typeface="Calibri Body"/>
              </a:rPr>
              <a:t>What is Linear Regression?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Classification vs Regression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Types of Linear Regression</a:t>
            </a: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Understanding Simple Linear Regression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Gradient Descent</a:t>
            </a: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Body"/>
            </a:endParaRPr>
          </a:p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</p:txBody>
      </p:sp>
      <p:pic>
        <p:nvPicPr>
          <p:cNvPr id="3" name="Graphic 2" descr="Checkmark with solid fill">
            <a:extLst>
              <a:ext uri="{FF2B5EF4-FFF2-40B4-BE49-F238E27FC236}">
                <a16:creationId xmlns:a16="http://schemas.microsoft.com/office/drawing/2014/main" id="{03E6C7E6-80D2-5241-B024-26F66AEA98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9540" y="1174808"/>
            <a:ext cx="597907" cy="597907"/>
          </a:xfrm>
          <a:prstGeom prst="rect">
            <a:avLst/>
          </a:prstGeom>
        </p:spPr>
      </p:pic>
      <p:pic>
        <p:nvPicPr>
          <p:cNvPr id="2" name="Graphic 1" descr="Checkmark with solid fill">
            <a:extLst>
              <a:ext uri="{FF2B5EF4-FFF2-40B4-BE49-F238E27FC236}">
                <a16:creationId xmlns:a16="http://schemas.microsoft.com/office/drawing/2014/main" id="{21C7699E-713D-7D1C-B06F-85862C95C1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79540" y="1886489"/>
            <a:ext cx="597907" cy="59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039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Types of Linear Regression 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FBEC70E1-5FA9-22F1-253B-6EA337B5F0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9219"/>
              </p:ext>
            </p:extLst>
          </p:nvPr>
        </p:nvGraphicFramePr>
        <p:xfrm>
          <a:off x="1051559" y="1528057"/>
          <a:ext cx="10088880" cy="25634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44440">
                  <a:extLst>
                    <a:ext uri="{9D8B030D-6E8A-4147-A177-3AD203B41FA5}">
                      <a16:colId xmlns:a16="http://schemas.microsoft.com/office/drawing/2014/main" val="2913056237"/>
                    </a:ext>
                  </a:extLst>
                </a:gridCol>
                <a:gridCol w="5044440">
                  <a:extLst>
                    <a:ext uri="{9D8B030D-6E8A-4147-A177-3AD203B41FA5}">
                      <a16:colId xmlns:a16="http://schemas.microsoft.com/office/drawing/2014/main" val="3863049235"/>
                    </a:ext>
                  </a:extLst>
                </a:gridCol>
              </a:tblGrid>
              <a:tr h="643236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B0F0"/>
                          </a:solidFill>
                        </a:rPr>
                        <a:t>Simple Linear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B0F0"/>
                          </a:solidFill>
                        </a:rPr>
                        <a:t>Multiple Linear Regression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500786"/>
                  </a:ext>
                </a:extLst>
              </a:tr>
              <a:tr h="1106696"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This type involves estimating the relationship between </a:t>
                      </a:r>
                      <a:r>
                        <a:rPr lang="en-US" sz="2400" b="1" i="0" kern="1200" dirty="0">
                          <a:solidFill>
                            <a:srgbClr val="7030A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two quantitative variables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such as the value of a dependent variable at a particular value of the independent variable.</a:t>
                      </a:r>
                      <a:endParaRPr 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 this type, you can determine the relationship between </a:t>
                      </a:r>
                      <a:r>
                        <a:rPr lang="en-US" sz="2400" b="1" i="0" kern="1200" dirty="0">
                          <a:solidFill>
                            <a:srgbClr val="7030A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several independent variables and a dependent variable</a:t>
                      </a:r>
                      <a:r>
                        <a:rPr lang="en-US" sz="2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endParaRPr lang="en-US" sz="2400" b="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188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5419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Simple Linear Regression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81A6701-4BFD-B222-C759-F2A8DB410371}"/>
              </a:ext>
            </a:extLst>
          </p:cNvPr>
          <p:cNvGrpSpPr/>
          <p:nvPr/>
        </p:nvGrpSpPr>
        <p:grpSpPr>
          <a:xfrm>
            <a:off x="826948" y="1812381"/>
            <a:ext cx="4762500" cy="3645299"/>
            <a:chOff x="826948" y="1812381"/>
            <a:chExt cx="4762500" cy="3645299"/>
          </a:xfrm>
        </p:grpSpPr>
        <p:pic>
          <p:nvPicPr>
            <p:cNvPr id="6" name="Picture 5" descr="A close up of water drops&#10;&#10;Description automatically generated">
              <a:extLst>
                <a:ext uri="{FF2B5EF4-FFF2-40B4-BE49-F238E27FC236}">
                  <a16:creationId xmlns:a16="http://schemas.microsoft.com/office/drawing/2014/main" id="{7E99FFC1-10C3-0AAE-2BC6-C39A21C844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6948" y="2439424"/>
              <a:ext cx="4762500" cy="25336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B637210-FAFA-6FEE-A74C-E2EA9083AA2D}"/>
                </a:ext>
              </a:extLst>
            </p:cNvPr>
            <p:cNvSpPr txBox="1"/>
            <p:nvPr/>
          </p:nvSpPr>
          <p:spPr>
            <a:xfrm>
              <a:off x="1819879" y="1812381"/>
              <a:ext cx="30710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</a:rPr>
                <a:t>Independent Variables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BA19C67-B5EB-EB5C-4D2F-D6B82305FF18}"/>
                </a:ext>
              </a:extLst>
            </p:cNvPr>
            <p:cNvSpPr txBox="1"/>
            <p:nvPr/>
          </p:nvSpPr>
          <p:spPr>
            <a:xfrm>
              <a:off x="2712886" y="5088348"/>
              <a:ext cx="99062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1" dirty="0"/>
                <a:t>Rainfall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00DE74-406A-4C6B-422D-C9037260B23F}"/>
              </a:ext>
            </a:extLst>
          </p:cNvPr>
          <p:cNvGrpSpPr/>
          <p:nvPr/>
        </p:nvGrpSpPr>
        <p:grpSpPr>
          <a:xfrm>
            <a:off x="6793544" y="1812381"/>
            <a:ext cx="4464048" cy="3691921"/>
            <a:chOff x="6793544" y="1812381"/>
            <a:chExt cx="4464048" cy="3691921"/>
          </a:xfrm>
        </p:grpSpPr>
        <p:pic>
          <p:nvPicPr>
            <p:cNvPr id="10" name="Picture 9" descr="A group of green snakes in dirt&#10;&#10;Description automatically generated">
              <a:extLst>
                <a:ext uri="{FF2B5EF4-FFF2-40B4-BE49-F238E27FC236}">
                  <a16:creationId xmlns:a16="http://schemas.microsoft.com/office/drawing/2014/main" id="{D29FF1ED-95C0-997E-EDF2-6C4E102E8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93544" y="2439423"/>
              <a:ext cx="4464048" cy="253364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FC7816E-09A8-45D0-580C-25BC755590D3}"/>
                </a:ext>
              </a:extLst>
            </p:cNvPr>
            <p:cNvSpPr txBox="1"/>
            <p:nvPr/>
          </p:nvSpPr>
          <p:spPr>
            <a:xfrm>
              <a:off x="7223473" y="5134970"/>
              <a:ext cx="360418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1" dirty="0"/>
                <a:t>Crop yield/Amount of crop grown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C320A23-522C-3DF2-6899-677CE4B7FFCA}"/>
                </a:ext>
              </a:extLst>
            </p:cNvPr>
            <p:cNvSpPr txBox="1"/>
            <p:nvPr/>
          </p:nvSpPr>
          <p:spPr>
            <a:xfrm>
              <a:off x="7490050" y="1812381"/>
              <a:ext cx="28530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rgbClr val="00B050"/>
                  </a:solidFill>
                </a:rPr>
                <a:t>Dependent Variables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82E7A814-2ACB-0402-84A7-F89C82CB6B1D}"/>
              </a:ext>
            </a:extLst>
          </p:cNvPr>
          <p:cNvSpPr txBox="1"/>
          <p:nvPr/>
        </p:nvSpPr>
        <p:spPr>
          <a:xfrm>
            <a:off x="4654965" y="1209388"/>
            <a:ext cx="352493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7030A0"/>
                </a:solidFill>
              </a:rPr>
              <a:t>Crop Yield Prediction</a:t>
            </a:r>
            <a:endParaRPr lang="en-PH" sz="30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429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Multiple Linear Regression</a:t>
            </a:r>
          </a:p>
        </p:txBody>
      </p:sp>
      <p:pic>
        <p:nvPicPr>
          <p:cNvPr id="8" name="Picture 7" descr="A white house with red roof&#10;&#10;Description automatically generated">
            <a:extLst>
              <a:ext uri="{FF2B5EF4-FFF2-40B4-BE49-F238E27FC236}">
                <a16:creationId xmlns:a16="http://schemas.microsoft.com/office/drawing/2014/main" id="{EBF59979-65A3-BBB5-9AF4-0F6B281B06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00" y="1801736"/>
            <a:ext cx="3960112" cy="297008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5A6743-C07D-1A45-0777-2D70C0470547}"/>
              </a:ext>
            </a:extLst>
          </p:cNvPr>
          <p:cNvSpPr txBox="1"/>
          <p:nvPr/>
        </p:nvSpPr>
        <p:spPr>
          <a:xfrm>
            <a:off x="7155966" y="1284468"/>
            <a:ext cx="2853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Dependent Variables</a:t>
            </a:r>
            <a:endParaRPr lang="en-PH" sz="2400" dirty="0">
              <a:solidFill>
                <a:srgbClr val="00B05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D5904E-12C6-8C3F-6A7C-F1685F1CA727}"/>
              </a:ext>
            </a:extLst>
          </p:cNvPr>
          <p:cNvSpPr txBox="1"/>
          <p:nvPr/>
        </p:nvSpPr>
        <p:spPr>
          <a:xfrm>
            <a:off x="7155966" y="3447028"/>
            <a:ext cx="3071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Independent Variables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FC9831-6004-557A-5FA0-0621092BC373}"/>
              </a:ext>
            </a:extLst>
          </p:cNvPr>
          <p:cNvSpPr txBox="1"/>
          <p:nvPr/>
        </p:nvSpPr>
        <p:spPr>
          <a:xfrm>
            <a:off x="515114" y="1247738"/>
            <a:ext cx="378552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7030A0"/>
                </a:solidFill>
              </a:rPr>
              <a:t>House Price Prediction</a:t>
            </a:r>
            <a:endParaRPr lang="en-PH" sz="3000" dirty="0">
              <a:solidFill>
                <a:srgbClr val="7030A0"/>
              </a:solidFill>
            </a:endParaRPr>
          </a:p>
        </p:txBody>
      </p:sp>
      <p:pic>
        <p:nvPicPr>
          <p:cNvPr id="13" name="Picture 12" descr="Stacks of gold coins">
            <a:extLst>
              <a:ext uri="{FF2B5EF4-FFF2-40B4-BE49-F238E27FC236}">
                <a16:creationId xmlns:a16="http://schemas.microsoft.com/office/drawing/2014/main" id="{F557F114-FEDB-BB19-C37A-96BF674CC7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889" y="1767404"/>
            <a:ext cx="1561665" cy="104111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52A132E4-E2B4-91C8-8081-ED53DC615FFC}"/>
              </a:ext>
            </a:extLst>
          </p:cNvPr>
          <p:cNvGrpSpPr/>
          <p:nvPr/>
        </p:nvGrpSpPr>
        <p:grpSpPr>
          <a:xfrm>
            <a:off x="5082784" y="3979215"/>
            <a:ext cx="2171456" cy="1775412"/>
            <a:chOff x="5136908" y="3300350"/>
            <a:chExt cx="2171456" cy="1775412"/>
          </a:xfrm>
        </p:grpSpPr>
        <p:pic>
          <p:nvPicPr>
            <p:cNvPr id="17" name="Picture 16" descr="A map with colorful pins&#10;&#10;Description automatically generated">
              <a:extLst>
                <a:ext uri="{FF2B5EF4-FFF2-40B4-BE49-F238E27FC236}">
                  <a16:creationId xmlns:a16="http://schemas.microsoft.com/office/drawing/2014/main" id="{A58BCCE9-2F1B-634E-0990-C7DEEB726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6908" y="3300350"/>
              <a:ext cx="2171456" cy="134057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41D34CE-BAD3-6A27-F32C-28E78CCD2DD6}"/>
                </a:ext>
              </a:extLst>
            </p:cNvPr>
            <p:cNvSpPr txBox="1"/>
            <p:nvPr/>
          </p:nvSpPr>
          <p:spPr>
            <a:xfrm>
              <a:off x="5727324" y="4706430"/>
              <a:ext cx="99062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1" dirty="0"/>
                <a:t>Location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B0A9AA4-FFB2-E7A8-FDD6-E74FEE879094}"/>
              </a:ext>
            </a:extLst>
          </p:cNvPr>
          <p:cNvGrpSpPr/>
          <p:nvPr/>
        </p:nvGrpSpPr>
        <p:grpSpPr>
          <a:xfrm>
            <a:off x="7327416" y="4006346"/>
            <a:ext cx="2270460" cy="1563615"/>
            <a:chOff x="7550152" y="3306717"/>
            <a:chExt cx="2920971" cy="1934419"/>
          </a:xfrm>
        </p:grpSpPr>
        <p:pic>
          <p:nvPicPr>
            <p:cNvPr id="25" name="Picture 24" descr="A hand holding a graph&#10;&#10;Description automatically generated">
              <a:extLst>
                <a:ext uri="{FF2B5EF4-FFF2-40B4-BE49-F238E27FC236}">
                  <a16:creationId xmlns:a16="http://schemas.microsoft.com/office/drawing/2014/main" id="{FF4E612C-8B17-E1CC-9792-5B0481F24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3642" y="3306717"/>
              <a:ext cx="2174186" cy="14494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D059943-B64A-01FC-E9C4-B9FC822E4202}"/>
                </a:ext>
              </a:extLst>
            </p:cNvPr>
            <p:cNvSpPr txBox="1"/>
            <p:nvPr/>
          </p:nvSpPr>
          <p:spPr>
            <a:xfrm>
              <a:off x="7550152" y="4784219"/>
              <a:ext cx="2920971" cy="4569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1" dirty="0"/>
                <a:t>Economic Conditions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1F658AC-4A87-114A-7E15-789507B07910}"/>
              </a:ext>
            </a:extLst>
          </p:cNvPr>
          <p:cNvGrpSpPr/>
          <p:nvPr/>
        </p:nvGrpSpPr>
        <p:grpSpPr>
          <a:xfrm>
            <a:off x="9541608" y="4006346"/>
            <a:ext cx="2410194" cy="1697238"/>
            <a:chOff x="9626171" y="3009192"/>
            <a:chExt cx="2410194" cy="1697238"/>
          </a:xfrm>
        </p:grpSpPr>
        <p:pic>
          <p:nvPicPr>
            <p:cNvPr id="31" name="Picture 30" descr="A balance with a white sign&#10;&#10;Description automatically generated with medium confidence">
              <a:extLst>
                <a:ext uri="{FF2B5EF4-FFF2-40B4-BE49-F238E27FC236}">
                  <a16:creationId xmlns:a16="http://schemas.microsoft.com/office/drawing/2014/main" id="{A008587D-A132-4DC1-44E2-D768670C089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26171" y="3009192"/>
              <a:ext cx="2410194" cy="1300147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B223E0E-57E8-7838-F73B-FAA7AAECA40C}"/>
                </a:ext>
              </a:extLst>
            </p:cNvPr>
            <p:cNvSpPr txBox="1"/>
            <p:nvPr/>
          </p:nvSpPr>
          <p:spPr>
            <a:xfrm>
              <a:off x="9696038" y="4337098"/>
              <a:ext cx="227046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1" dirty="0"/>
                <a:t>Supply and Demand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11D20C48-01F8-7FD6-C88A-A3C3CC55DBEE}"/>
              </a:ext>
            </a:extLst>
          </p:cNvPr>
          <p:cNvSpPr txBox="1"/>
          <p:nvPr/>
        </p:nvSpPr>
        <p:spPr>
          <a:xfrm>
            <a:off x="8115644" y="2774716"/>
            <a:ext cx="678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Price</a:t>
            </a:r>
          </a:p>
        </p:txBody>
      </p:sp>
    </p:spTree>
    <p:extLst>
      <p:ext uri="{BB962C8B-B14F-4D97-AF65-F5344CB8AC3E}">
        <p14:creationId xmlns:p14="http://schemas.microsoft.com/office/powerpoint/2010/main" val="42843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3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Types of Linear Regression </a:t>
            </a:r>
          </a:p>
        </p:txBody>
      </p:sp>
      <p:sp>
        <p:nvSpPr>
          <p:cNvPr id="10" name="Rounded Rectangle 28">
            <a:extLst>
              <a:ext uri="{FF2B5EF4-FFF2-40B4-BE49-F238E27FC236}">
                <a16:creationId xmlns:a16="http://schemas.microsoft.com/office/drawing/2014/main" id="{C8DCF164-807C-E8CE-9441-5C93E19C1C34}"/>
              </a:ext>
            </a:extLst>
          </p:cNvPr>
          <p:cNvSpPr/>
          <p:nvPr/>
        </p:nvSpPr>
        <p:spPr>
          <a:xfrm>
            <a:off x="1160747" y="2403327"/>
            <a:ext cx="2710246" cy="386788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Classification</a:t>
            </a: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7E999F00-5214-E9AA-7162-3A4C1A2D72DB}"/>
              </a:ext>
            </a:extLst>
          </p:cNvPr>
          <p:cNvSpPr/>
          <p:nvPr/>
        </p:nvSpPr>
        <p:spPr>
          <a:xfrm>
            <a:off x="1160747" y="3078184"/>
            <a:ext cx="2710246" cy="386788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Regression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9986986-66FE-2E3B-C0B0-49D07FAF50AF}"/>
              </a:ext>
            </a:extLst>
          </p:cNvPr>
          <p:cNvGrpSpPr/>
          <p:nvPr/>
        </p:nvGrpSpPr>
        <p:grpSpPr>
          <a:xfrm>
            <a:off x="3870992" y="2502046"/>
            <a:ext cx="7160174" cy="1539064"/>
            <a:chOff x="3870992" y="2502046"/>
            <a:chExt cx="7160174" cy="1539064"/>
          </a:xfrm>
        </p:grpSpPr>
        <p:sp>
          <p:nvSpPr>
            <p:cNvPr id="7" name="Rounded Rectangle 25">
              <a:extLst>
                <a:ext uri="{FF2B5EF4-FFF2-40B4-BE49-F238E27FC236}">
                  <a16:creationId xmlns:a16="http://schemas.microsoft.com/office/drawing/2014/main" id="{EFFD4972-635D-C7CB-6813-24CA864BDFE5}"/>
                </a:ext>
              </a:extLst>
            </p:cNvPr>
            <p:cNvSpPr/>
            <p:nvPr/>
          </p:nvSpPr>
          <p:spPr>
            <a:xfrm>
              <a:off x="6848271" y="2502046"/>
              <a:ext cx="4182894" cy="386788"/>
            </a:xfrm>
            <a:prstGeom prst="round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Simple Linear Regression</a:t>
              </a:r>
            </a:p>
          </p:txBody>
        </p:sp>
        <p:sp>
          <p:nvSpPr>
            <p:cNvPr id="8" name="Rounded Rectangle 26">
              <a:extLst>
                <a:ext uri="{FF2B5EF4-FFF2-40B4-BE49-F238E27FC236}">
                  <a16:creationId xmlns:a16="http://schemas.microsoft.com/office/drawing/2014/main" id="{51D015AA-25D2-C92C-4D12-915FF4AD2F1C}"/>
                </a:ext>
              </a:extLst>
            </p:cNvPr>
            <p:cNvSpPr/>
            <p:nvPr/>
          </p:nvSpPr>
          <p:spPr>
            <a:xfrm>
              <a:off x="6848272" y="3078184"/>
              <a:ext cx="4182894" cy="386788"/>
            </a:xfrm>
            <a:prstGeom prst="round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Multiple Linear Regression</a:t>
              </a:r>
            </a:p>
          </p:txBody>
        </p:sp>
        <p:sp>
          <p:nvSpPr>
            <p:cNvPr id="9" name="Rounded Rectangle 27">
              <a:extLst>
                <a:ext uri="{FF2B5EF4-FFF2-40B4-BE49-F238E27FC236}">
                  <a16:creationId xmlns:a16="http://schemas.microsoft.com/office/drawing/2014/main" id="{8AFED917-A8C7-ADC0-933F-56D9ED934C9B}"/>
                </a:ext>
              </a:extLst>
            </p:cNvPr>
            <p:cNvSpPr/>
            <p:nvPr/>
          </p:nvSpPr>
          <p:spPr>
            <a:xfrm>
              <a:off x="6848272" y="3654322"/>
              <a:ext cx="4182894" cy="386788"/>
            </a:xfrm>
            <a:prstGeom prst="roundRect">
              <a:avLst/>
            </a:prstGeom>
            <a:solidFill>
              <a:srgbClr val="7030A0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Polynomial Linear Regression</a:t>
              </a:r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935C47A6-C272-FC21-DFD4-74F56529416C}"/>
                </a:ext>
              </a:extLst>
            </p:cNvPr>
            <p:cNvCxnSpPr>
              <a:cxnSpLocks/>
              <a:stCxn id="11" idx="3"/>
              <a:endCxn id="7" idx="1"/>
            </p:cNvCxnSpPr>
            <p:nvPr/>
          </p:nvCxnSpPr>
          <p:spPr>
            <a:xfrm flipV="1">
              <a:off x="3870993" y="2695440"/>
              <a:ext cx="2977278" cy="576138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7D833792-24D1-D2CD-3878-4AE8F983D1F9}"/>
                </a:ext>
              </a:extLst>
            </p:cNvPr>
            <p:cNvCxnSpPr>
              <a:cxnSpLocks/>
            </p:cNvCxnSpPr>
            <p:nvPr/>
          </p:nvCxnSpPr>
          <p:spPr>
            <a:xfrm>
              <a:off x="3870992" y="3258878"/>
              <a:ext cx="2977279" cy="12700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B4B75CC6-AB0D-3417-FD98-36D2B795DEEA}"/>
                </a:ext>
              </a:extLst>
            </p:cNvPr>
            <p:cNvCxnSpPr>
              <a:cxnSpLocks/>
              <a:stCxn id="11" idx="3"/>
              <a:endCxn id="9" idx="1"/>
            </p:cNvCxnSpPr>
            <p:nvPr/>
          </p:nvCxnSpPr>
          <p:spPr>
            <a:xfrm>
              <a:off x="3870993" y="3271578"/>
              <a:ext cx="2977279" cy="576138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F8810BFF-89C0-BCB2-9FDE-D1FBCCAD216B}"/>
              </a:ext>
            </a:extLst>
          </p:cNvPr>
          <p:cNvSpPr txBox="1"/>
          <p:nvPr/>
        </p:nvSpPr>
        <p:spPr>
          <a:xfrm>
            <a:off x="826323" y="3789536"/>
            <a:ext cx="337909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solidFill>
                  <a:srgbClr val="0070C0"/>
                </a:solidFill>
              </a:rPr>
              <a:t>Tasks in Supervised Learning</a:t>
            </a:r>
            <a:endParaRPr lang="en-PH" sz="21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612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459203" y="1283707"/>
            <a:ext cx="11273589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latin typeface="Calibri Body"/>
              </a:rPr>
              <a:t>What is Linear Regression?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Classification vs Regression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Types of Linear Regression</a:t>
            </a: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Understanding Simple Linear Regression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Gradient Descent</a:t>
            </a: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Body"/>
            </a:endParaRPr>
          </a:p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</p:txBody>
      </p:sp>
      <p:pic>
        <p:nvPicPr>
          <p:cNvPr id="3" name="Graphic 2" descr="Checkmark with solid fill">
            <a:extLst>
              <a:ext uri="{FF2B5EF4-FFF2-40B4-BE49-F238E27FC236}">
                <a16:creationId xmlns:a16="http://schemas.microsoft.com/office/drawing/2014/main" id="{03E6C7E6-80D2-5241-B024-26F66AEA98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17639" y="1257844"/>
            <a:ext cx="597907" cy="597907"/>
          </a:xfrm>
          <a:prstGeom prst="rect">
            <a:avLst/>
          </a:prstGeom>
        </p:spPr>
      </p:pic>
      <p:pic>
        <p:nvPicPr>
          <p:cNvPr id="2" name="Graphic 1" descr="Checkmark with solid fill">
            <a:extLst>
              <a:ext uri="{FF2B5EF4-FFF2-40B4-BE49-F238E27FC236}">
                <a16:creationId xmlns:a16="http://schemas.microsoft.com/office/drawing/2014/main" id="{E2231756-C301-E34D-DD73-BDBD9EE1BD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17638" y="1881614"/>
            <a:ext cx="597907" cy="623423"/>
          </a:xfrm>
          <a:prstGeom prst="rect">
            <a:avLst/>
          </a:prstGeom>
        </p:spPr>
      </p:pic>
      <p:pic>
        <p:nvPicPr>
          <p:cNvPr id="6" name="Graphic 5" descr="Checkmark with solid fill">
            <a:extLst>
              <a:ext uri="{FF2B5EF4-FFF2-40B4-BE49-F238E27FC236}">
                <a16:creationId xmlns:a16="http://schemas.microsoft.com/office/drawing/2014/main" id="{DF59B28A-B819-8CC1-3E3C-A292C65ED7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17637" y="2598494"/>
            <a:ext cx="597907" cy="62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277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Regression Line</a:t>
            </a:r>
            <a:endParaRPr lang="en-PH" sz="5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549BA2-0701-C484-2C23-410A47DBCF4E}"/>
              </a:ext>
            </a:extLst>
          </p:cNvPr>
          <p:cNvSpPr txBox="1"/>
          <p:nvPr/>
        </p:nvSpPr>
        <p:spPr>
          <a:xfrm>
            <a:off x="5765251" y="6113471"/>
            <a:ext cx="193514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>
                <a:solidFill>
                  <a:srgbClr val="FF0000"/>
                </a:solidFill>
              </a:rPr>
              <a:t>Price of Fuel (X)</a:t>
            </a:r>
            <a:endParaRPr lang="en-PH" sz="2100" b="1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7989AF-34C8-49A7-1DF1-48336F02B865}"/>
              </a:ext>
            </a:extLst>
          </p:cNvPr>
          <p:cNvSpPr txBox="1"/>
          <p:nvPr/>
        </p:nvSpPr>
        <p:spPr>
          <a:xfrm>
            <a:off x="387964" y="3216866"/>
            <a:ext cx="200401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>
                <a:solidFill>
                  <a:srgbClr val="00B050"/>
                </a:solidFill>
              </a:rPr>
              <a:t>Jeepney Fare (Y)</a:t>
            </a:r>
            <a:endParaRPr lang="en-PH" sz="2100" b="1" dirty="0">
              <a:solidFill>
                <a:srgbClr val="00B050"/>
              </a:solidFill>
            </a:endParaRPr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B3467A69-52B6-8F78-4A9E-5ADC1691A4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0852861"/>
              </p:ext>
            </p:extLst>
          </p:nvPr>
        </p:nvGraphicFramePr>
        <p:xfrm>
          <a:off x="2391974" y="989889"/>
          <a:ext cx="8681701" cy="5227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F70E88C-4E7B-D28B-6A82-08963321619C}"/>
              </a:ext>
            </a:extLst>
          </p:cNvPr>
          <p:cNvCxnSpPr>
            <a:cxnSpLocks/>
          </p:cNvCxnSpPr>
          <p:nvPr/>
        </p:nvCxnSpPr>
        <p:spPr>
          <a:xfrm flipV="1">
            <a:off x="2723176" y="1047490"/>
            <a:ext cx="8104844" cy="4359438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20A0C2-2444-5549-A910-1CE25CCC2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331961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Least Squares Method</a:t>
            </a:r>
            <a:endParaRPr lang="en-PH" sz="5000" b="1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EF0B922-B48C-DBDB-6312-02DD54F32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5206317"/>
              </p:ext>
            </p:extLst>
          </p:nvPr>
        </p:nvGraphicFramePr>
        <p:xfrm>
          <a:off x="2031999" y="1683397"/>
          <a:ext cx="8128000" cy="2514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FF0000"/>
                          </a:solidFill>
                        </a:rPr>
                        <a:t>Price of Fuel (X)</a:t>
                      </a:r>
                      <a:endParaRPr lang="en-PH" sz="2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Jeepney Fare (Y)</a:t>
                      </a:r>
                      <a:endParaRPr lang="en-PH" sz="2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6145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3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781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17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218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7241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Least Squares Method</a:t>
            </a:r>
            <a:endParaRPr lang="en-PH" sz="5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549BA2-0701-C484-2C23-410A47DBCF4E}"/>
              </a:ext>
            </a:extLst>
          </p:cNvPr>
          <p:cNvSpPr txBox="1"/>
          <p:nvPr/>
        </p:nvSpPr>
        <p:spPr>
          <a:xfrm>
            <a:off x="5765251" y="6113471"/>
            <a:ext cx="193514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>
                <a:solidFill>
                  <a:srgbClr val="FF0000"/>
                </a:solidFill>
              </a:rPr>
              <a:t>Price of Fuel (X)</a:t>
            </a:r>
            <a:endParaRPr lang="en-PH" sz="2100" b="1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7989AF-34C8-49A7-1DF1-48336F02B865}"/>
              </a:ext>
            </a:extLst>
          </p:cNvPr>
          <p:cNvSpPr txBox="1"/>
          <p:nvPr/>
        </p:nvSpPr>
        <p:spPr>
          <a:xfrm>
            <a:off x="387964" y="3216866"/>
            <a:ext cx="200401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>
                <a:solidFill>
                  <a:srgbClr val="00B050"/>
                </a:solidFill>
              </a:rPr>
              <a:t>Jeepney Fare (Y)</a:t>
            </a:r>
            <a:endParaRPr lang="en-PH" sz="2100" b="1" dirty="0">
              <a:solidFill>
                <a:srgbClr val="00B050"/>
              </a:solidFill>
            </a:endParaRPr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B3467A69-52B6-8F78-4A9E-5ADC1691A4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2998665"/>
              </p:ext>
            </p:extLst>
          </p:nvPr>
        </p:nvGraphicFramePr>
        <p:xfrm>
          <a:off x="2391974" y="989889"/>
          <a:ext cx="8681701" cy="5227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88638D-AA4F-EFCC-E7A9-F32E69E40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37194485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Least Squares Method</a:t>
            </a:r>
            <a:endParaRPr lang="en-PH" sz="5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549BA2-0701-C484-2C23-410A47DBCF4E}"/>
              </a:ext>
            </a:extLst>
          </p:cNvPr>
          <p:cNvSpPr txBox="1"/>
          <p:nvPr/>
        </p:nvSpPr>
        <p:spPr>
          <a:xfrm>
            <a:off x="8190154" y="5401767"/>
            <a:ext cx="143180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solidFill>
                  <a:srgbClr val="FF0000"/>
                </a:solidFill>
              </a:rPr>
              <a:t>Price of Fuel (X)</a:t>
            </a:r>
            <a:endParaRPr lang="en-PH" sz="1500" b="1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7989AF-34C8-49A7-1DF1-48336F02B865}"/>
              </a:ext>
            </a:extLst>
          </p:cNvPr>
          <p:cNvSpPr txBox="1"/>
          <p:nvPr/>
        </p:nvSpPr>
        <p:spPr>
          <a:xfrm rot="16200000">
            <a:off x="6041225" y="3534648"/>
            <a:ext cx="147707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solidFill>
                  <a:srgbClr val="00B050"/>
                </a:solidFill>
              </a:rPr>
              <a:t>Jeepney Fare (Y)</a:t>
            </a:r>
            <a:endParaRPr lang="en-PH" sz="1500" b="1" dirty="0">
              <a:solidFill>
                <a:srgbClr val="00B050"/>
              </a:solidFill>
            </a:endParaRP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F23B741F-FFD9-3725-1B5B-AC8C32D576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7245898"/>
              </p:ext>
            </p:extLst>
          </p:nvPr>
        </p:nvGraphicFramePr>
        <p:xfrm>
          <a:off x="517648" y="2064207"/>
          <a:ext cx="4793740" cy="2514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396870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2396870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</a:tblGrid>
              <a:tr h="34269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FF0000"/>
                          </a:solidFill>
                        </a:rPr>
                        <a:t>Price of Fuel (X)</a:t>
                      </a:r>
                      <a:endParaRPr lang="en-PH" sz="2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Jeepney Fare (Y)</a:t>
                      </a:r>
                      <a:endParaRPr lang="en-PH" sz="2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08425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  <a:tr h="308425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6145900"/>
                  </a:ext>
                </a:extLst>
              </a:tr>
              <a:tr h="308425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3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781549"/>
                  </a:ext>
                </a:extLst>
              </a:tr>
              <a:tr h="308425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17048"/>
                  </a:ext>
                </a:extLst>
              </a:tr>
              <a:tr h="308425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218705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1891E9F-854E-CA15-FBBD-5FFD9DD305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624680"/>
              </p:ext>
            </p:extLst>
          </p:nvPr>
        </p:nvGraphicFramePr>
        <p:xfrm>
          <a:off x="6941343" y="1614579"/>
          <a:ext cx="4894004" cy="3787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025D1-6801-84BD-B4CE-61C724AC7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1697679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459203" y="1283707"/>
            <a:ext cx="11273589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latin typeface="Calibri Body"/>
              </a:rPr>
              <a:t>What is Linear Regression?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Classification vs Regression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Types of Linear Regression</a:t>
            </a: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Understanding Simple Linear Regression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Gradient Descent</a:t>
            </a: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Body"/>
            </a:endParaRPr>
          </a:p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58FD9-390D-F590-F1F0-80A185D669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4" y="316674"/>
            <a:ext cx="11273589" cy="718459"/>
          </a:xfrm>
        </p:spPr>
        <p:txBody>
          <a:bodyPr>
            <a:noAutofit/>
          </a:bodyPr>
          <a:lstStyle/>
          <a:p>
            <a:pPr algn="l"/>
            <a:r>
              <a:rPr lang="en-PH" sz="5000" b="1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707103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Least Squares Method</a:t>
            </a:r>
            <a:endParaRPr lang="en-PH" sz="5000" b="1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EF0B922-B48C-DBDB-6312-02DD54F32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717394"/>
              </p:ext>
            </p:extLst>
          </p:nvPr>
        </p:nvGraphicFramePr>
        <p:xfrm>
          <a:off x="1564709" y="1454530"/>
          <a:ext cx="9062580" cy="251904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265645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2265645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  <a:gridCol w="2265645">
                  <a:extLst>
                    <a:ext uri="{9D8B030D-6E8A-4147-A177-3AD203B41FA5}">
                      <a16:colId xmlns:a16="http://schemas.microsoft.com/office/drawing/2014/main" val="3317155875"/>
                    </a:ext>
                  </a:extLst>
                </a:gridCol>
                <a:gridCol w="2265645">
                  <a:extLst>
                    <a:ext uri="{9D8B030D-6E8A-4147-A177-3AD203B41FA5}">
                      <a16:colId xmlns:a16="http://schemas.microsoft.com/office/drawing/2014/main" val="3347420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Price of Fuel (X)</a:t>
                      </a:r>
                      <a:endParaRPr lang="en-PH" sz="21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00B050"/>
                          </a:solidFill>
                        </a:rPr>
                        <a:t>Jeepney Fare (Y)</a:t>
                      </a:r>
                      <a:endParaRPr lang="en-PH" sz="21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X</a:t>
                      </a:r>
                      <a:r>
                        <a:rPr lang="en-US" sz="2100" b="1" dirty="0">
                          <a:solidFill>
                            <a:schemeClr val="bg1"/>
                          </a:solidFill>
                        </a:rPr>
                        <a:t> * </a:t>
                      </a:r>
                      <a:r>
                        <a:rPr lang="en-US" sz="2100" b="1" dirty="0">
                          <a:solidFill>
                            <a:srgbClr val="00B050"/>
                          </a:solidFill>
                        </a:rPr>
                        <a:t>Y</a:t>
                      </a:r>
                      <a:r>
                        <a:rPr lang="en-US" sz="2100" b="1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en-PH" sz="21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X</a:t>
                      </a:r>
                      <a:r>
                        <a:rPr lang="en-US" sz="2100" b="1" baseline="300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PH" sz="2100" b="1" baseline="30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  <a:tr h="461646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8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6145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3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9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781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16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16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17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21870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4473D80-E6BC-D872-1201-242D3B9D5C6E}"/>
              </a:ext>
            </a:extLst>
          </p:cNvPr>
          <p:cNvSpPr txBox="1"/>
          <p:nvPr/>
        </p:nvSpPr>
        <p:spPr>
          <a:xfrm>
            <a:off x="2169451" y="4154320"/>
            <a:ext cx="1270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Σ</a:t>
            </a:r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en-PH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sz="2400" b="1" dirty="0">
                <a:solidFill>
                  <a:srgbClr val="00B050"/>
                </a:solidFill>
              </a:rPr>
              <a:t>15</a:t>
            </a:r>
            <a:endParaRPr lang="en-PH" sz="2400" b="1" dirty="0">
              <a:solidFill>
                <a:srgbClr val="00B05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F952C-4C91-516F-383A-89E5A5DED595}"/>
              </a:ext>
            </a:extLst>
          </p:cNvPr>
          <p:cNvSpPr txBox="1"/>
          <p:nvPr/>
        </p:nvSpPr>
        <p:spPr>
          <a:xfrm>
            <a:off x="4315597" y="4149784"/>
            <a:ext cx="11737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Σ</a:t>
            </a:r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r>
              <a:rPr lang="en-PH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sz="2400" b="1" dirty="0">
                <a:solidFill>
                  <a:srgbClr val="00B050"/>
                </a:solidFill>
              </a:rPr>
              <a:t>20</a:t>
            </a:r>
            <a:endParaRPr lang="en-PH" sz="2400" b="1" dirty="0">
              <a:solidFill>
                <a:srgbClr val="00B05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B35C43-FB5B-3C46-3B5B-DE609D94EA23}"/>
              </a:ext>
            </a:extLst>
          </p:cNvPr>
          <p:cNvSpPr txBox="1"/>
          <p:nvPr/>
        </p:nvSpPr>
        <p:spPr>
          <a:xfrm>
            <a:off x="6489825" y="4149783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Σ</a:t>
            </a:r>
            <a:r>
              <a:rPr lang="en-US" sz="2400" b="1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xy</a:t>
            </a:r>
            <a:r>
              <a:rPr lang="en-PH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sz="2400" b="1" dirty="0">
                <a:solidFill>
                  <a:srgbClr val="00B050"/>
                </a:solidFill>
              </a:rPr>
              <a:t>66</a:t>
            </a:r>
            <a:endParaRPr lang="en-PH" sz="2400" b="1" dirty="0">
              <a:solidFill>
                <a:srgbClr val="00B05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157139-526F-A1C1-B85D-69BDB3C996AE}"/>
              </a:ext>
            </a:extLst>
          </p:cNvPr>
          <p:cNvSpPr txBox="1"/>
          <p:nvPr/>
        </p:nvSpPr>
        <p:spPr>
          <a:xfrm>
            <a:off x="8776006" y="4156234"/>
            <a:ext cx="12795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Σ</a:t>
            </a:r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en-US" sz="2400" b="1" baseline="30000" dirty="0">
                <a:latin typeface="Cambria Math" panose="02040503050406030204" pitchFamily="18" charset="0"/>
                <a:ea typeface="Cambria Math" panose="02040503050406030204" pitchFamily="18" charset="0"/>
              </a:rPr>
              <a:t>2</a:t>
            </a:r>
            <a:r>
              <a:rPr lang="en-PH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sz="2400" b="1" dirty="0">
                <a:solidFill>
                  <a:srgbClr val="00B050"/>
                </a:solidFill>
              </a:rPr>
              <a:t>55</a:t>
            </a:r>
            <a:endParaRPr lang="en-PH" sz="2400" b="1" dirty="0">
              <a:solidFill>
                <a:srgbClr val="00B05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B959EF-63D3-9363-FFD8-86A84E8C4D08}"/>
              </a:ext>
            </a:extLst>
          </p:cNvPr>
          <p:cNvSpPr txBox="1"/>
          <p:nvPr/>
        </p:nvSpPr>
        <p:spPr>
          <a:xfrm>
            <a:off x="3339750" y="5102195"/>
            <a:ext cx="5512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Step 1</a:t>
            </a:r>
            <a:r>
              <a:rPr lang="en-US" sz="2400" dirty="0"/>
              <a:t>: Get the sum of </a:t>
            </a:r>
            <a:r>
              <a:rPr lang="en-US" sz="2400" b="1" dirty="0"/>
              <a:t>X, Y, (X * Y)</a:t>
            </a:r>
            <a:r>
              <a:rPr lang="en-US" sz="2400" dirty="0"/>
              <a:t> and </a:t>
            </a:r>
            <a:r>
              <a:rPr lang="en-US" sz="2400" b="1" dirty="0"/>
              <a:t>X</a:t>
            </a:r>
            <a:r>
              <a:rPr lang="en-US" sz="2400" b="1" baseline="30000" dirty="0"/>
              <a:t>2</a:t>
            </a:r>
            <a:r>
              <a:rPr lang="en-US" sz="2400" dirty="0"/>
              <a:t> </a:t>
            </a:r>
            <a:endParaRPr lang="en-PH" sz="2400" dirty="0"/>
          </a:p>
        </p:txBody>
      </p:sp>
    </p:spTree>
    <p:extLst>
      <p:ext uri="{BB962C8B-B14F-4D97-AF65-F5344CB8AC3E}">
        <p14:creationId xmlns:p14="http://schemas.microsoft.com/office/powerpoint/2010/main" val="178361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Equation of the Line</a:t>
            </a:r>
            <a:endParaRPr lang="en-PH" sz="5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1E2500-0D2A-71CE-F017-FBD1FDD1965C}"/>
                  </a:ext>
                </a:extLst>
              </p:cNvPr>
              <p:cNvSpPr txBox="1"/>
              <p:nvPr/>
            </p:nvSpPr>
            <p:spPr>
              <a:xfrm>
                <a:off x="4290165" y="2053370"/>
                <a:ext cx="32808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1" dirty="0">
                    <a:solidFill>
                      <a:srgbClr val="00B050"/>
                    </a:solidFill>
                    <a:ea typeface="Cambria Math" panose="02040503050406030204" pitchFamily="18" charset="0"/>
                  </a:rPr>
                  <a:t>Y</a:t>
                </a:r>
                <a:r>
                  <a:rPr lang="en-US" sz="40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4000" b="1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d>
                      <m:dPr>
                        <m:ctrlPr>
                          <a:rPr lang="en-US" sz="4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4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4000" b="1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𝒃</m:t>
                    </m:r>
                  </m:oMath>
                </a14:m>
                <a:endParaRPr lang="en-PH" sz="4000" b="1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1E2500-0D2A-71CE-F017-FBD1FDD196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0165" y="2053370"/>
                <a:ext cx="3280864" cy="707886"/>
              </a:xfrm>
              <a:prstGeom prst="rect">
                <a:avLst/>
              </a:prstGeom>
              <a:blipFill>
                <a:blip r:embed="rId4"/>
                <a:stretch>
                  <a:fillRect l="-6691" t="-14655" b="-37069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9FFD6315-BA4B-FED5-0810-A68B5D1DF4DA}"/>
              </a:ext>
            </a:extLst>
          </p:cNvPr>
          <p:cNvSpPr txBox="1"/>
          <p:nvPr/>
        </p:nvSpPr>
        <p:spPr>
          <a:xfrm>
            <a:off x="4586613" y="1219787"/>
            <a:ext cx="1509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D36F3C6-08D4-57AD-36B4-54D9DC4E16EA}"/>
                  </a:ext>
                </a:extLst>
              </p:cNvPr>
              <p:cNvSpPr txBox="1"/>
              <p:nvPr/>
            </p:nvSpPr>
            <p:spPr>
              <a:xfrm>
                <a:off x="1011556" y="3026599"/>
                <a:ext cx="8320334" cy="3200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latin typeface="Calibri Body"/>
                    <a:ea typeface="Cambria Math" panose="02040503050406030204" pitchFamily="18" charset="0"/>
                  </a:rPr>
                  <a:t>where:</a:t>
                </a:r>
              </a:p>
              <a:p>
                <a:endParaRPr lang="en-US" sz="2800" b="1" dirty="0">
                  <a:latin typeface="Calibri Body"/>
                  <a:ea typeface="Cambria Math" panose="02040503050406030204" pitchFamily="18" charset="0"/>
                </a:endParaRPr>
              </a:p>
              <a:p>
                <a:r>
                  <a:rPr lang="en-US" sz="3000" b="1" dirty="0">
                    <a:solidFill>
                      <a:srgbClr val="00B050"/>
                    </a:solidFill>
                    <a:latin typeface="Calibri Body"/>
                  </a:rPr>
                  <a:t>Y</a:t>
                </a:r>
                <a:r>
                  <a:rPr lang="en-US" sz="3000" dirty="0">
                    <a:latin typeface="Calibri Body"/>
                  </a:rPr>
                  <a:t> is the value of the </a:t>
                </a:r>
                <a:r>
                  <a:rPr lang="en-US" sz="3000" b="1" dirty="0">
                    <a:latin typeface="Calibri Body"/>
                  </a:rPr>
                  <a:t>dependent variable</a:t>
                </a:r>
              </a:p>
              <a:p>
                <a:r>
                  <a:rPr lang="en-US" sz="3000" b="1" dirty="0">
                    <a:solidFill>
                      <a:srgbClr val="FF0000"/>
                    </a:solidFill>
                    <a:latin typeface="Calibri Body"/>
                  </a:rPr>
                  <a:t>X</a:t>
                </a:r>
                <a:r>
                  <a:rPr lang="en-US" sz="3000" dirty="0">
                    <a:latin typeface="Calibri Body"/>
                  </a:rPr>
                  <a:t> is the value of the </a:t>
                </a:r>
                <a:r>
                  <a:rPr lang="en-US" sz="3000" b="1" dirty="0">
                    <a:latin typeface="Calibri Body"/>
                  </a:rPr>
                  <a:t>independent variable </a:t>
                </a:r>
              </a:p>
              <a:p>
                <a14:m>
                  <m:oMath xmlns:m="http://schemas.openxmlformats.org/officeDocument/2006/math">
                    <m:r>
                      <a:rPr lang="en-US" sz="3000" b="1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</a:rPr>
                      <m:t>𝒎</m:t>
                    </m:r>
                  </m:oMath>
                </a14:m>
                <a:r>
                  <a:rPr lang="en-US" sz="3000" dirty="0">
                    <a:latin typeface="Calibri Body"/>
                  </a:rPr>
                  <a:t> is the </a:t>
                </a:r>
                <a:r>
                  <a:rPr lang="en-US" sz="3000" b="1" dirty="0">
                    <a:latin typeface="Calibri Body"/>
                  </a:rPr>
                  <a:t>slope</a:t>
                </a:r>
                <a:r>
                  <a:rPr lang="en-US" sz="3000" dirty="0">
                    <a:latin typeface="Calibri Body"/>
                  </a:rPr>
                  <a:t> of the line</a:t>
                </a:r>
              </a:p>
              <a:p>
                <a:r>
                  <a:rPr lang="en-US" sz="3000" b="1" dirty="0">
                    <a:solidFill>
                      <a:srgbClr val="FFC000"/>
                    </a:solidFill>
                    <a:latin typeface="Calibri Body"/>
                  </a:rPr>
                  <a:t>b</a:t>
                </a:r>
                <a:r>
                  <a:rPr lang="en-US" sz="3000" dirty="0">
                    <a:latin typeface="Calibri Body"/>
                  </a:rPr>
                  <a:t> is the </a:t>
                </a:r>
                <a:r>
                  <a:rPr lang="en-US" sz="3000" b="1" dirty="0">
                    <a:latin typeface="Calibri Body"/>
                  </a:rPr>
                  <a:t>y-intercept</a:t>
                </a:r>
              </a:p>
              <a:p>
                <a:endParaRPr lang="en-PH" sz="2600" dirty="0">
                  <a:latin typeface="Calibri Body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D36F3C6-08D4-57AD-36B4-54D9DC4E16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1556" y="3026599"/>
                <a:ext cx="8320334" cy="3200876"/>
              </a:xfrm>
              <a:prstGeom prst="rect">
                <a:avLst/>
              </a:prstGeom>
              <a:blipFill>
                <a:blip r:embed="rId5"/>
                <a:stretch>
                  <a:fillRect l="-1758" t="-1711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AF23496B-7484-2101-2D6D-89BD28EC1758}"/>
              </a:ext>
            </a:extLst>
          </p:cNvPr>
          <p:cNvSpPr txBox="1"/>
          <p:nvPr/>
        </p:nvSpPr>
        <p:spPr>
          <a:xfrm>
            <a:off x="1011556" y="1295584"/>
            <a:ext cx="75750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The equation of the Line is given by this formula:</a:t>
            </a:r>
            <a:endParaRPr lang="en-PH" sz="2600" dirty="0"/>
          </a:p>
        </p:txBody>
      </p:sp>
    </p:spTree>
    <p:extLst>
      <p:ext uri="{BB962C8B-B14F-4D97-AF65-F5344CB8AC3E}">
        <p14:creationId xmlns:p14="http://schemas.microsoft.com/office/powerpoint/2010/main" val="3775968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Equation of the Line</a:t>
            </a:r>
            <a:endParaRPr lang="en-PH" sz="5000" b="1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A724808-2034-2A9A-0334-1ACF84E682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8099524"/>
              </p:ext>
            </p:extLst>
          </p:nvPr>
        </p:nvGraphicFramePr>
        <p:xfrm>
          <a:off x="522613" y="1470454"/>
          <a:ext cx="3767552" cy="37033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883776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1883776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FF0000"/>
                          </a:solidFill>
                        </a:rPr>
                        <a:t>Price of Fuel (X)</a:t>
                      </a:r>
                      <a:endParaRPr lang="en-PH" sz="2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Jeepney Fare (Y)</a:t>
                      </a:r>
                      <a:endParaRPr lang="en-PH" sz="2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1.5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3.8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6145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3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6.7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781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9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17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11.2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218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6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13.6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9264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7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16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029738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8F358A1-5563-5FE1-41E3-A3395CF20DEF}"/>
                  </a:ext>
                </a:extLst>
              </p:cNvPr>
              <p:cNvSpPr txBox="1"/>
              <p:nvPr/>
            </p:nvSpPr>
            <p:spPr>
              <a:xfrm>
                <a:off x="4290165" y="3025742"/>
                <a:ext cx="5004150" cy="13748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𝒎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PH" sz="4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4000" b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n</m:t>
                          </m:r>
                          <m:r>
                            <m:rPr>
                              <m:nor/>
                            </m:rPr>
                            <a:rPr lang="en-US" sz="4000" b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xy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 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y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4000" b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n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sz="4000" b="1" i="0" baseline="3000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 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4000" b="1" i="0" baseline="3000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PH" sz="4000" b="1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8F358A1-5563-5FE1-41E3-A3395CF20D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0165" y="3025742"/>
                <a:ext cx="5004150" cy="137480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1E2500-0D2A-71CE-F017-FBD1FDD1965C}"/>
                  </a:ext>
                </a:extLst>
              </p:cNvPr>
              <p:cNvSpPr txBox="1"/>
              <p:nvPr/>
            </p:nvSpPr>
            <p:spPr>
              <a:xfrm>
                <a:off x="4512580" y="1678209"/>
                <a:ext cx="32808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1" dirty="0">
                    <a:solidFill>
                      <a:srgbClr val="00B050"/>
                    </a:solidFill>
                    <a:ea typeface="Cambria Math" panose="02040503050406030204" pitchFamily="18" charset="0"/>
                  </a:rPr>
                  <a:t>Y</a:t>
                </a:r>
                <a:r>
                  <a:rPr lang="en-US" sz="40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4000" b="1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d>
                      <m:dPr>
                        <m:ctrlPr>
                          <a:rPr lang="en-US" sz="4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4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4000" b="1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𝒃</m:t>
                    </m:r>
                  </m:oMath>
                </a14:m>
                <a:endParaRPr lang="en-PH" sz="4000" b="1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71E2500-0D2A-71CE-F017-FBD1FDD196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2580" y="1678209"/>
                <a:ext cx="3280864" cy="707886"/>
              </a:xfrm>
              <a:prstGeom prst="rect">
                <a:avLst/>
              </a:prstGeom>
              <a:blipFill>
                <a:blip r:embed="rId5"/>
                <a:stretch>
                  <a:fillRect l="-6506" t="-14655" b="-37069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AD6508B-47C5-2EEA-FA43-F2A0F49AB417}"/>
                  </a:ext>
                </a:extLst>
              </p:cNvPr>
              <p:cNvSpPr txBox="1"/>
              <p:nvPr/>
            </p:nvSpPr>
            <p:spPr>
              <a:xfrm>
                <a:off x="4516588" y="4983460"/>
                <a:ext cx="3865617" cy="10981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𝒃</m:t>
                    </m:r>
                  </m:oMath>
                </a14:m>
                <a:r>
                  <a:rPr lang="en-US" sz="4000" b="1" dirty="0">
                    <a:solidFill>
                      <a:srgbClr val="0070C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4000" b="1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PH" sz="4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l-GR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  <m:r>
                          <m:rPr>
                            <m:nor/>
                          </m:rPr>
                          <a:rPr lang="en-US" sz="4000" b="1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  <m:r>
                          <m:rPr>
                            <m:nor/>
                          </m:rPr>
                          <a:rPr lang="en-US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</m:t>
                        </m:r>
                        <m:r>
                          <a:rPr lang="en-US" sz="40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4000" b="1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𝒎</m:t>
                        </m:r>
                        <m:r>
                          <m:rPr>
                            <m:nor/>
                          </m:rPr>
                          <a:rPr lang="en-US" sz="4000" b="1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l-GR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  <m:r>
                          <m:rPr>
                            <m:nor/>
                          </m:rPr>
                          <a:rPr lang="en-US" sz="4000" b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4000" b="1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4000" b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m:rPr>
                            <m:nor/>
                          </m:rPr>
                          <a:rPr lang="en-US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PH" sz="4000" b="1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AD6508B-47C5-2EEA-FA43-F2A0F49AB4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6588" y="4983460"/>
                <a:ext cx="3865617" cy="10981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9FFD6315-BA4B-FED5-0810-A68B5D1DF4DA}"/>
              </a:ext>
            </a:extLst>
          </p:cNvPr>
          <p:cNvSpPr txBox="1"/>
          <p:nvPr/>
        </p:nvSpPr>
        <p:spPr>
          <a:xfrm>
            <a:off x="4586613" y="1219787"/>
            <a:ext cx="1509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36F3C6-08D4-57AD-36B4-54D9DC4E16EA}"/>
              </a:ext>
            </a:extLst>
          </p:cNvPr>
          <p:cNvSpPr txBox="1"/>
          <p:nvPr/>
        </p:nvSpPr>
        <p:spPr>
          <a:xfrm>
            <a:off x="4516588" y="2515035"/>
            <a:ext cx="62739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Calculating the </a:t>
            </a:r>
            <a:r>
              <a:rPr lang="en-US" sz="2600" b="1" dirty="0">
                <a:solidFill>
                  <a:srgbClr val="0070C0"/>
                </a:solidFill>
              </a:rPr>
              <a:t>slope</a:t>
            </a:r>
            <a:r>
              <a:rPr lang="en-US" sz="2600" dirty="0"/>
              <a:t> is given by this formula:</a:t>
            </a:r>
            <a:endParaRPr lang="en-PH" sz="2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FE2FDD-8E7D-55A1-ACA6-4CFF8AEBEAFA}"/>
              </a:ext>
            </a:extLst>
          </p:cNvPr>
          <p:cNvSpPr txBox="1"/>
          <p:nvPr/>
        </p:nvSpPr>
        <p:spPr>
          <a:xfrm>
            <a:off x="4516588" y="4458425"/>
            <a:ext cx="6262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Calculating the </a:t>
            </a:r>
            <a:r>
              <a:rPr lang="en-US" sz="2400" b="1" dirty="0">
                <a:solidFill>
                  <a:srgbClr val="FFC000"/>
                </a:solidFill>
              </a:rPr>
              <a:t>intercept</a:t>
            </a:r>
            <a:r>
              <a:rPr lang="en-US" sz="2400" dirty="0"/>
              <a:t> is given by this formula:</a:t>
            </a:r>
            <a:endParaRPr lang="en-PH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23496B-7484-2101-2D6D-89BD28EC1758}"/>
              </a:ext>
            </a:extLst>
          </p:cNvPr>
          <p:cNvSpPr txBox="1"/>
          <p:nvPr/>
        </p:nvSpPr>
        <p:spPr>
          <a:xfrm>
            <a:off x="4449951" y="1274912"/>
            <a:ext cx="75750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The equation of the Line is given by this formula:</a:t>
            </a:r>
            <a:endParaRPr lang="en-PH" sz="2600" dirty="0"/>
          </a:p>
        </p:txBody>
      </p:sp>
    </p:spTree>
    <p:extLst>
      <p:ext uri="{BB962C8B-B14F-4D97-AF65-F5344CB8AC3E}">
        <p14:creationId xmlns:p14="http://schemas.microsoft.com/office/powerpoint/2010/main" val="11635779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Calculate the Slope</a:t>
            </a:r>
            <a:endParaRPr lang="en-PH" sz="5000" b="1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EF0B922-B48C-DBDB-6312-02DD54F32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9503295"/>
              </p:ext>
            </p:extLst>
          </p:nvPr>
        </p:nvGraphicFramePr>
        <p:xfrm>
          <a:off x="1564709" y="1200297"/>
          <a:ext cx="9062580" cy="9296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265645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2265645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  <a:gridCol w="2265645">
                  <a:extLst>
                    <a:ext uri="{9D8B030D-6E8A-4147-A177-3AD203B41FA5}">
                      <a16:colId xmlns:a16="http://schemas.microsoft.com/office/drawing/2014/main" val="3317155875"/>
                    </a:ext>
                  </a:extLst>
                </a:gridCol>
                <a:gridCol w="2265645">
                  <a:extLst>
                    <a:ext uri="{9D8B030D-6E8A-4147-A177-3AD203B41FA5}">
                      <a16:colId xmlns:a16="http://schemas.microsoft.com/office/drawing/2014/main" val="3347420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l-GR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Σ</a:t>
                      </a:r>
                      <a:r>
                        <a:rPr lang="en-US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x</a:t>
                      </a:r>
                      <a:r>
                        <a:rPr lang="en-PH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endParaRPr lang="en-PH" sz="28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Σ</a:t>
                      </a:r>
                      <a:r>
                        <a:rPr lang="en-US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y</a:t>
                      </a:r>
                      <a:r>
                        <a:rPr lang="en-PH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endParaRPr lang="en-PH" sz="28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Σ</a:t>
                      </a:r>
                      <a:r>
                        <a:rPr lang="en-US" sz="2800" b="1" dirty="0" err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xy</a:t>
                      </a:r>
                      <a:r>
                        <a:rPr lang="en-PH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endParaRPr lang="en-PH" sz="28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Σ</a:t>
                      </a:r>
                      <a:r>
                        <a:rPr lang="en-US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x</a:t>
                      </a:r>
                      <a:r>
                        <a:rPr lang="en-US" sz="2800" b="1" baseline="30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</a:t>
                      </a:r>
                      <a:endParaRPr lang="en-US" sz="2800" b="1" baseline="30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20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66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924888E-2377-AAF9-8274-CF35174B6064}"/>
                  </a:ext>
                </a:extLst>
              </p:cNvPr>
              <p:cNvSpPr txBox="1"/>
              <p:nvPr/>
            </p:nvSpPr>
            <p:spPr>
              <a:xfrm>
                <a:off x="2920651" y="2238464"/>
                <a:ext cx="4634626" cy="13550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𝒎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PH" sz="4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4000" b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n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xy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 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y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4000" b="1" dirty="0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n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sz="4000" b="1" i="0" baseline="3000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 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Σ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4000" b="1" i="0" baseline="3000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n-PH" sz="40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924888E-2377-AAF9-8274-CF35174B60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0651" y="2238464"/>
                <a:ext cx="4634626" cy="135505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4537DF9-D21F-5475-AEC0-2C14D282FB21}"/>
                  </a:ext>
                </a:extLst>
              </p:cNvPr>
              <p:cNvSpPr txBox="1"/>
              <p:nvPr/>
            </p:nvSpPr>
            <p:spPr>
              <a:xfrm>
                <a:off x="3014596" y="3682294"/>
                <a:ext cx="6350696" cy="13748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𝒎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PH" sz="4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4000" b="1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(66)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 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(15)</m:t>
                          </m:r>
                          <m:r>
                            <m:rPr>
                              <m:nor/>
                            </m:rPr>
                            <a:rPr lang="el-GR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(20)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(55)</m:t>
                          </m:r>
                          <m:r>
                            <m:rPr>
                              <m:nor/>
                            </m:rPr>
                            <a:rPr lang="en-US" sz="4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 </m:t>
                          </m:r>
                          <m:r>
                            <m:rPr>
                              <m:nor/>
                            </m:rPr>
                            <a:rPr lang="en-US" sz="4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(15)</m:t>
                          </m:r>
                          <m:r>
                            <a:rPr lang="en-US" sz="4000" b="1" i="1" baseline="3000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</m:oMath>
                  </m:oMathPara>
                </a14:m>
                <a:endParaRPr lang="en-PH" sz="40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4537DF9-D21F-5475-AEC0-2C14D282FB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4596" y="3682294"/>
                <a:ext cx="6350696" cy="13748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B4B8C7E-CB75-E48A-D2FD-AFEF6B94C685}"/>
                  </a:ext>
                </a:extLst>
              </p:cNvPr>
              <p:cNvSpPr txBox="1"/>
              <p:nvPr/>
            </p:nvSpPr>
            <p:spPr>
              <a:xfrm>
                <a:off x="3133594" y="5298416"/>
                <a:ext cx="393717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𝒎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𝟔</m:t>
                      </m:r>
                    </m:oMath>
                  </m:oMathPara>
                </a14:m>
                <a:endParaRPr lang="en-PH" sz="4000" b="1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B4B8C7E-CB75-E48A-D2FD-AFEF6B94C6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3594" y="5298416"/>
                <a:ext cx="3937173" cy="70788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928352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Calculate the Intercept</a:t>
            </a:r>
            <a:endParaRPr lang="en-PH" sz="5000" b="1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EF0B922-B48C-DBDB-6312-02DD54F32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3987605"/>
              </p:ext>
            </p:extLst>
          </p:nvPr>
        </p:nvGraphicFramePr>
        <p:xfrm>
          <a:off x="1564709" y="1305211"/>
          <a:ext cx="9062580" cy="9296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265645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2265645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  <a:gridCol w="2265645">
                  <a:extLst>
                    <a:ext uri="{9D8B030D-6E8A-4147-A177-3AD203B41FA5}">
                      <a16:colId xmlns:a16="http://schemas.microsoft.com/office/drawing/2014/main" val="3317155875"/>
                    </a:ext>
                  </a:extLst>
                </a:gridCol>
                <a:gridCol w="2265645">
                  <a:extLst>
                    <a:ext uri="{9D8B030D-6E8A-4147-A177-3AD203B41FA5}">
                      <a16:colId xmlns:a16="http://schemas.microsoft.com/office/drawing/2014/main" val="3347420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l-GR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Σ</a:t>
                      </a:r>
                      <a:r>
                        <a:rPr lang="en-US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x</a:t>
                      </a:r>
                      <a:r>
                        <a:rPr lang="en-PH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endParaRPr lang="en-PH" sz="28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Σ</a:t>
                      </a:r>
                      <a:r>
                        <a:rPr lang="en-US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y</a:t>
                      </a:r>
                      <a:r>
                        <a:rPr lang="en-PH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endParaRPr lang="en-PH" sz="28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Σ</a:t>
                      </a:r>
                      <a:r>
                        <a:rPr lang="en-US" sz="2800" b="1" dirty="0" err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xy</a:t>
                      </a:r>
                      <a:r>
                        <a:rPr lang="en-PH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endParaRPr lang="en-PH" sz="28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Σ</a:t>
                      </a:r>
                      <a:r>
                        <a:rPr lang="en-US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x</a:t>
                      </a:r>
                      <a:r>
                        <a:rPr lang="en-US" sz="2800" b="1" baseline="300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</a:t>
                      </a:r>
                      <a:endParaRPr lang="en-US" sz="2800" b="1" baseline="30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20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66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B4B8C7E-CB75-E48A-D2FD-AFEF6B94C685}"/>
                  </a:ext>
                </a:extLst>
              </p:cNvPr>
              <p:cNvSpPr txBox="1"/>
              <p:nvPr/>
            </p:nvSpPr>
            <p:spPr>
              <a:xfrm>
                <a:off x="1708292" y="5121099"/>
                <a:ext cx="635069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𝒃</m:t>
                      </m:r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en-PH" sz="4000" b="1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B4B8C7E-CB75-E48A-D2FD-AFEF6B94C6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8292" y="5121099"/>
                <a:ext cx="6350696" cy="70788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9DCC865-C1E3-60E3-0F77-CA4177312AE5}"/>
                  </a:ext>
                </a:extLst>
              </p:cNvPr>
              <p:cNvSpPr txBox="1"/>
              <p:nvPr/>
            </p:nvSpPr>
            <p:spPr>
              <a:xfrm>
                <a:off x="2920650" y="2423839"/>
                <a:ext cx="5052917" cy="10981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𝒃</m:t>
                    </m:r>
                  </m:oMath>
                </a14:m>
                <a:r>
                  <a:rPr lang="en-US" sz="4000" b="1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PH" sz="4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l-GR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  <m:r>
                          <m:rPr>
                            <m:nor/>
                          </m:rPr>
                          <a:rPr lang="en-US" sz="4000" b="1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y</m:t>
                        </m:r>
                        <m:r>
                          <m:rPr>
                            <m:nor/>
                          </m:rPr>
                          <a:rPr lang="en-US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r>
                          <m:rPr>
                            <m:nor/>
                          </m:rPr>
                          <a:rPr lang="en-US" sz="4000" b="1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</m:t>
                        </m:r>
                        <m:r>
                          <m:rPr>
                            <m:nor/>
                          </m:rPr>
                          <a:rPr lang="el-GR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4000" b="1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l-GR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  <m:r>
                          <m:rPr>
                            <m:nor/>
                          </m:rPr>
                          <a:rPr lang="en-US" sz="4000" b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4000" b="1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4000" b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  <m:r>
                          <m:rPr>
                            <m:nor/>
                          </m:rPr>
                          <a:rPr lang="en-US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PH" sz="4000" b="1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9DCC865-C1E3-60E3-0F77-CA4177312A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0650" y="2423839"/>
                <a:ext cx="5052917" cy="109812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FB27AD4-6F40-918F-B99F-BFB317157145}"/>
                  </a:ext>
                </a:extLst>
              </p:cNvPr>
              <p:cNvSpPr txBox="1"/>
              <p:nvPr/>
            </p:nvSpPr>
            <p:spPr>
              <a:xfrm>
                <a:off x="2920650" y="3710948"/>
                <a:ext cx="6845141" cy="1099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𝒃</m:t>
                    </m:r>
                  </m:oMath>
                </a14:m>
                <a:r>
                  <a:rPr lang="en-US" sz="4000" b="1" dirty="0">
                    <a:solidFill>
                      <a:srgbClr val="0070C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4000" b="1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PH" sz="4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4000" b="1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20</m:t>
                        </m:r>
                        <m:r>
                          <m:rPr>
                            <m:nor/>
                          </m:rPr>
                          <a:rPr lang="en-US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r>
                          <m:rPr>
                            <m:nor/>
                          </m:rPr>
                          <a:rPr lang="en-US" sz="4000" b="1" i="0" dirty="0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0.6</m:t>
                        </m:r>
                        <m:r>
                          <m:rPr>
                            <m:nor/>
                          </m:rPr>
                          <a:rPr lang="el-GR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4000" b="1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(15)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4000" b="1" i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  <m:r>
                          <m:rPr>
                            <m:nor/>
                          </m:rPr>
                          <a:rPr lang="en-US" sz="4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PH" sz="4000" b="1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FB27AD4-6F40-918F-B99F-BFB3171571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20650" y="3710948"/>
                <a:ext cx="6845141" cy="109959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84715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Least Squares Method</a:t>
            </a:r>
            <a:endParaRPr lang="en-PH" sz="5000" b="1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EF0B922-B48C-DBDB-6312-02DD54F32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8604513"/>
              </p:ext>
            </p:extLst>
          </p:nvPr>
        </p:nvGraphicFramePr>
        <p:xfrm>
          <a:off x="184410" y="4956656"/>
          <a:ext cx="3767552" cy="9296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883776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1883776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</a:t>
                      </a:r>
                      <a:r>
                        <a:rPr lang="en-PH" sz="2800" b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endParaRPr lang="en-PH" sz="28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</a:t>
                      </a:r>
                      <a:endParaRPr lang="en-PH" sz="2800" b="1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0.6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2.2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2C1C654-180A-7D73-5F06-641E9F32E6CF}"/>
                  </a:ext>
                </a:extLst>
              </p:cNvPr>
              <p:cNvSpPr txBox="1"/>
              <p:nvPr/>
            </p:nvSpPr>
            <p:spPr>
              <a:xfrm>
                <a:off x="4311518" y="1300735"/>
                <a:ext cx="328086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1" dirty="0">
                    <a:solidFill>
                      <a:srgbClr val="00B050"/>
                    </a:solidFill>
                    <a:ea typeface="Cambria Math" panose="02040503050406030204" pitchFamily="18" charset="0"/>
                  </a:rPr>
                  <a:t>Y</a:t>
                </a:r>
                <a:r>
                  <a:rPr lang="en-US" sz="4000" b="1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4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4000" b="1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d>
                      <m:dPr>
                        <m:ctrlPr>
                          <a:rPr lang="en-US" sz="40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40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4000" b="1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𝒃</m:t>
                    </m:r>
                  </m:oMath>
                </a14:m>
                <a:endParaRPr lang="en-PH" sz="4000" b="1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2C1C654-180A-7D73-5F06-641E9F32E6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1518" y="1300735"/>
                <a:ext cx="3280864" cy="707886"/>
              </a:xfrm>
              <a:prstGeom prst="rect">
                <a:avLst/>
              </a:prstGeom>
              <a:blipFill>
                <a:blip r:embed="rId4"/>
                <a:stretch>
                  <a:fillRect l="-6506" t="-14655" b="-37069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7A743A4A-C418-0B7F-0BC6-844F889F8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085610"/>
              </p:ext>
            </p:extLst>
          </p:nvPr>
        </p:nvGraphicFramePr>
        <p:xfrm>
          <a:off x="184410" y="1000728"/>
          <a:ext cx="3767552" cy="28803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883776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1883776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FF0000"/>
                          </a:solidFill>
                        </a:rPr>
                        <a:t>Price of Fuel (X)</a:t>
                      </a:r>
                      <a:endParaRPr lang="en-PH" sz="2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Jeepney Fare (Y)</a:t>
                      </a:r>
                      <a:endParaRPr lang="en-PH" sz="2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/>
                        <a:t>2</a:t>
                      </a:r>
                      <a:endParaRPr lang="en-PH" sz="21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/>
                        <a:t>4</a:t>
                      </a:r>
                      <a:endParaRPr lang="en-PH" sz="21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6145900"/>
                  </a:ext>
                </a:extLst>
              </a:tr>
              <a:tr h="372904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3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781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17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/>
                        <a:t>5</a:t>
                      </a:r>
                      <a:endParaRPr lang="en-PH" sz="21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/>
                        <a:t>5</a:t>
                      </a:r>
                      <a:endParaRPr lang="en-PH" sz="21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218705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065C6BCB-B13A-15E1-8208-7D497BF8BD25}"/>
              </a:ext>
            </a:extLst>
          </p:cNvPr>
          <p:cNvGrpSpPr/>
          <p:nvPr/>
        </p:nvGrpSpPr>
        <p:grpSpPr>
          <a:xfrm>
            <a:off x="3269293" y="2433837"/>
            <a:ext cx="6622094" cy="1536191"/>
            <a:chOff x="3269293" y="2433837"/>
            <a:chExt cx="6622094" cy="153619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507ECD49-2651-AB56-8D77-091565EEB512}"/>
                    </a:ext>
                  </a:extLst>
                </p:cNvPr>
                <p:cNvSpPr txBox="1"/>
                <p:nvPr/>
              </p:nvSpPr>
              <p:spPr>
                <a:xfrm>
                  <a:off x="4301079" y="2433837"/>
                  <a:ext cx="559030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b="1" dirty="0">
                      <a:solidFill>
                        <a:srgbClr val="00B050"/>
                      </a:solidFill>
                      <a:ea typeface="Cambria Math" panose="02040503050406030204" pitchFamily="18" charset="0"/>
                    </a:rPr>
                    <a:t>Y</a:t>
                  </a:r>
                  <a:r>
                    <a:rPr lang="en-US" sz="4000" b="1" dirty="0">
                      <a:solidFill>
                        <a:schemeClr val="tx1"/>
                      </a:solidFill>
                      <a:ea typeface="Cambria Math" panose="02040503050406030204" pitchFamily="18" charset="0"/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𝟔</m:t>
                      </m:r>
                      <m:d>
                        <m:dPr>
                          <m:ctrlPr>
                            <a:rPr lang="en-US" sz="4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</m:e>
                      </m:d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+(</m:t>
                      </m:r>
                      <m:r>
                        <a:rPr lang="en-US" sz="4000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en-US" sz="4000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sz="4000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</m:oMath>
                  </a14:m>
                  <a:r>
                    <a:rPr lang="en-PH" sz="4000" b="1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)</a:t>
                  </a:r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507ECD49-2651-AB56-8D77-091565EEB5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01079" y="2433837"/>
                  <a:ext cx="5590308" cy="707886"/>
                </a:xfrm>
                <a:prstGeom prst="rect">
                  <a:avLst/>
                </a:prstGeom>
                <a:blipFill>
                  <a:blip r:embed="rId5"/>
                  <a:stretch>
                    <a:fillRect l="-3846" t="-15789" b="-3508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1F7A926C-89E1-8C0F-B5EC-DA9D0B7988A1}"/>
                    </a:ext>
                  </a:extLst>
                </p:cNvPr>
                <p:cNvSpPr txBox="1"/>
                <p:nvPr/>
              </p:nvSpPr>
              <p:spPr>
                <a:xfrm>
                  <a:off x="4301079" y="3262142"/>
                  <a:ext cx="218322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b="1" dirty="0">
                      <a:solidFill>
                        <a:srgbClr val="00B050"/>
                      </a:solidFill>
                      <a:ea typeface="Cambria Math" panose="02040503050406030204" pitchFamily="18" charset="0"/>
                    </a:rPr>
                    <a:t>Y</a:t>
                  </a:r>
                  <a:r>
                    <a:rPr lang="en-US" sz="4000" b="1" dirty="0">
                      <a:solidFill>
                        <a:schemeClr val="tx1"/>
                      </a:solidFill>
                      <a:ea typeface="Cambria Math" panose="02040503050406030204" pitchFamily="18" charset="0"/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𝟒</m:t>
                      </m:r>
                    </m:oMath>
                  </a14:m>
                  <a:endParaRPr lang="en-PH" sz="4000" b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1F7A926C-89E1-8C0F-B5EC-DA9D0B7988A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01079" y="3262142"/>
                  <a:ext cx="2183228" cy="707886"/>
                </a:xfrm>
                <a:prstGeom prst="rect">
                  <a:avLst/>
                </a:prstGeom>
                <a:blipFill>
                  <a:blip r:embed="rId6"/>
                  <a:stretch>
                    <a:fillRect l="-10056" t="-14655" b="-37069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A4B9C4B-C7DE-CED8-22C6-F50925D8CF03}"/>
                </a:ext>
              </a:extLst>
            </p:cNvPr>
            <p:cNvCxnSpPr>
              <a:stCxn id="14" idx="1"/>
            </p:cNvCxnSpPr>
            <p:nvPr/>
          </p:nvCxnSpPr>
          <p:spPr>
            <a:xfrm flipH="1" flipV="1">
              <a:off x="3269293" y="2511468"/>
              <a:ext cx="1031786" cy="110461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4424444-F019-118E-2C9C-3C72E9E35B7D}"/>
              </a:ext>
            </a:extLst>
          </p:cNvPr>
          <p:cNvGrpSpPr/>
          <p:nvPr/>
        </p:nvGrpSpPr>
        <p:grpSpPr>
          <a:xfrm>
            <a:off x="3219189" y="3826597"/>
            <a:ext cx="6682636" cy="2102432"/>
            <a:chOff x="3219189" y="3826597"/>
            <a:chExt cx="6682636" cy="210243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264E9ADF-97D3-F30D-693C-B46E26BDEADA}"/>
                    </a:ext>
                  </a:extLst>
                </p:cNvPr>
                <p:cNvSpPr txBox="1"/>
                <p:nvPr/>
              </p:nvSpPr>
              <p:spPr>
                <a:xfrm>
                  <a:off x="4311517" y="4392838"/>
                  <a:ext cx="5590308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b="1" dirty="0">
                      <a:solidFill>
                        <a:srgbClr val="00B050"/>
                      </a:solidFill>
                      <a:ea typeface="Cambria Math" panose="02040503050406030204" pitchFamily="18" charset="0"/>
                    </a:rPr>
                    <a:t>Y</a:t>
                  </a:r>
                  <a:r>
                    <a:rPr lang="en-US" sz="4000" b="1" dirty="0">
                      <a:solidFill>
                        <a:schemeClr val="tx1"/>
                      </a:solidFill>
                      <a:ea typeface="Cambria Math" panose="02040503050406030204" pitchFamily="18" charset="0"/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sz="4000" b="1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𝟔</m:t>
                      </m:r>
                      <m:d>
                        <m:dPr>
                          <m:ctrlPr>
                            <a:rPr lang="en-US" sz="40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𝟓</m:t>
                          </m:r>
                        </m:e>
                      </m:d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+(</m:t>
                      </m:r>
                      <m:r>
                        <a:rPr lang="en-US" sz="4000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en-US" sz="4000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sz="4000" b="1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</m:oMath>
                  </a14:m>
                  <a:r>
                    <a:rPr lang="en-PH" sz="4000" b="1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)</a:t>
                  </a:r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264E9ADF-97D3-F30D-693C-B46E26BDEAD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11517" y="4392838"/>
                  <a:ext cx="5590308" cy="707886"/>
                </a:xfrm>
                <a:prstGeom prst="rect">
                  <a:avLst/>
                </a:prstGeom>
                <a:blipFill>
                  <a:blip r:embed="rId7"/>
                  <a:stretch>
                    <a:fillRect l="-3817" t="-17241" b="-37069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BF936CFE-C020-8AAE-8569-62A923687941}"/>
                    </a:ext>
                  </a:extLst>
                </p:cNvPr>
                <p:cNvSpPr txBox="1"/>
                <p:nvPr/>
              </p:nvSpPr>
              <p:spPr>
                <a:xfrm>
                  <a:off x="4311517" y="5221143"/>
                  <a:ext cx="2602850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b="1" dirty="0">
                      <a:solidFill>
                        <a:srgbClr val="00B050"/>
                      </a:solidFill>
                      <a:ea typeface="Cambria Math" panose="02040503050406030204" pitchFamily="18" charset="0"/>
                    </a:rPr>
                    <a:t>Y</a:t>
                  </a:r>
                  <a:r>
                    <a:rPr lang="en-US" sz="4000" b="1" dirty="0">
                      <a:solidFill>
                        <a:schemeClr val="tx1"/>
                      </a:solidFill>
                      <a:ea typeface="Cambria Math" panose="02040503050406030204" pitchFamily="18" charset="0"/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𝟓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en-US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</m:oMath>
                  </a14:m>
                  <a:endParaRPr lang="en-PH" sz="4000" b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BF936CFE-C020-8AAE-8569-62A92368794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11517" y="5221143"/>
                  <a:ext cx="2602850" cy="707886"/>
                </a:xfrm>
                <a:prstGeom prst="rect">
                  <a:avLst/>
                </a:prstGeom>
                <a:blipFill>
                  <a:blip r:embed="rId8"/>
                  <a:stretch>
                    <a:fillRect l="-8197" t="-14530" b="-35897"/>
                  </a:stretch>
                </a:blipFill>
              </p:spPr>
              <p:txBody>
                <a:bodyPr/>
                <a:lstStyle/>
                <a:p>
                  <a:r>
                    <a:rPr lang="en-PH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8861CB7-46AB-57BF-7BBE-5D48CF8A103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19189" y="3826597"/>
              <a:ext cx="1248666" cy="149694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49204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Drawing the Regression Line</a:t>
            </a:r>
            <a:endParaRPr lang="en-PH" sz="5000" b="1" dirty="0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FCC517F1-2542-AD4B-9BFE-3AC2CD769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6295064"/>
              </p:ext>
            </p:extLst>
          </p:nvPr>
        </p:nvGraphicFramePr>
        <p:xfrm>
          <a:off x="296365" y="2014029"/>
          <a:ext cx="4710204" cy="314998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570068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1570068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  <a:gridCol w="1570068">
                  <a:extLst>
                    <a:ext uri="{9D8B030D-6E8A-4147-A177-3AD203B41FA5}">
                      <a16:colId xmlns:a16="http://schemas.microsoft.com/office/drawing/2014/main" val="33171558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Price of Fuel (X)</a:t>
                      </a:r>
                      <a:endParaRPr lang="en-PH" sz="21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00B050"/>
                          </a:solidFill>
                        </a:rPr>
                        <a:t>Jeepney Fare (Y)</a:t>
                      </a:r>
                      <a:endParaRPr lang="en-PH" sz="21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Predicted Jeepney Fare (</a:t>
                      </a:r>
                      <a:r>
                        <a:rPr lang="en-US" sz="2100" b="1" dirty="0" err="1">
                          <a:solidFill>
                            <a:srgbClr val="FFC000"/>
                          </a:solidFill>
                        </a:rPr>
                        <a:t>Y</a:t>
                      </a:r>
                      <a:r>
                        <a:rPr lang="en-US" sz="2100" b="1" baseline="-25000" dirty="0" err="1">
                          <a:solidFill>
                            <a:srgbClr val="FFC000"/>
                          </a:solidFill>
                        </a:rPr>
                        <a:t>predict</a:t>
                      </a:r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)</a:t>
                      </a:r>
                      <a:endParaRPr lang="en-PH" sz="2100" b="1" baseline="-25000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2.8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3.4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6145900"/>
                  </a:ext>
                </a:extLst>
              </a:tr>
              <a:tr h="452502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3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781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4.6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17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5.2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218705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36B93DC-6A95-C080-C927-DBDCF86E2F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68848364"/>
              </p:ext>
            </p:extLst>
          </p:nvPr>
        </p:nvGraphicFramePr>
        <p:xfrm>
          <a:off x="6188108" y="1658780"/>
          <a:ext cx="5904267" cy="4112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1F4307C-B065-AA3B-01E6-B2FA1DE933DE}"/>
              </a:ext>
            </a:extLst>
          </p:cNvPr>
          <p:cNvSpPr txBox="1"/>
          <p:nvPr/>
        </p:nvSpPr>
        <p:spPr>
          <a:xfrm>
            <a:off x="8172668" y="5771218"/>
            <a:ext cx="193514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>
                <a:solidFill>
                  <a:srgbClr val="FF0000"/>
                </a:solidFill>
              </a:rPr>
              <a:t>Price of Fuel (X)</a:t>
            </a:r>
            <a:endParaRPr lang="en-PH" sz="21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E73939-A70D-A8A5-0877-A3E29750363F}"/>
              </a:ext>
            </a:extLst>
          </p:cNvPr>
          <p:cNvSpPr txBox="1"/>
          <p:nvPr/>
        </p:nvSpPr>
        <p:spPr>
          <a:xfrm rot="16200000">
            <a:off x="4794139" y="3304548"/>
            <a:ext cx="200401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>
                <a:solidFill>
                  <a:srgbClr val="00B050"/>
                </a:solidFill>
              </a:rPr>
              <a:t>Jeepney Fare (Y)</a:t>
            </a:r>
            <a:endParaRPr lang="en-PH" sz="2100" b="1" dirty="0">
              <a:solidFill>
                <a:srgbClr val="00B05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1E9EEE-5881-3E85-8E27-BF7FA416D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24565108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Least Squares Method</a:t>
            </a:r>
            <a:endParaRPr lang="en-PH" sz="5000" b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8D71BDD-DFA9-4AC1-D8CB-927487C2163A}"/>
              </a:ext>
            </a:extLst>
          </p:cNvPr>
          <p:cNvGrpSpPr/>
          <p:nvPr/>
        </p:nvGrpSpPr>
        <p:grpSpPr>
          <a:xfrm>
            <a:off x="2685725" y="1127760"/>
            <a:ext cx="9047069" cy="5637429"/>
            <a:chOff x="1166611" y="810940"/>
            <a:chExt cx="9127879" cy="557972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6549BA2-0701-C484-2C23-410A47DBCF4E}"/>
                </a:ext>
              </a:extLst>
            </p:cNvPr>
            <p:cNvSpPr txBox="1"/>
            <p:nvPr/>
          </p:nvSpPr>
          <p:spPr>
            <a:xfrm>
              <a:off x="4986067" y="5975164"/>
              <a:ext cx="1935144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b="1" dirty="0">
                  <a:solidFill>
                    <a:srgbClr val="FF0000"/>
                  </a:solidFill>
                </a:rPr>
                <a:t>Price of Fuel (X)</a:t>
              </a:r>
              <a:endParaRPr lang="en-PH" sz="2100" b="1" dirty="0">
                <a:solidFill>
                  <a:srgbClr val="FF0000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47989AF-34C8-49A7-1DF1-48336F02B865}"/>
                </a:ext>
              </a:extLst>
            </p:cNvPr>
            <p:cNvSpPr txBox="1"/>
            <p:nvPr/>
          </p:nvSpPr>
          <p:spPr>
            <a:xfrm rot="16200000">
              <a:off x="457988" y="3201257"/>
              <a:ext cx="1863962" cy="4467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b="1" dirty="0">
                  <a:solidFill>
                    <a:srgbClr val="00B050"/>
                  </a:solidFill>
                </a:rPr>
                <a:t>Jeepney Fare (Y)</a:t>
              </a:r>
              <a:endParaRPr lang="en-PH" sz="2100" b="1" dirty="0">
                <a:solidFill>
                  <a:srgbClr val="00B050"/>
                </a:solidFill>
              </a:endParaRPr>
            </a:p>
          </p:txBody>
        </p:sp>
        <p:graphicFrame>
          <p:nvGraphicFramePr>
            <p:cNvPr id="17" name="Chart 16">
              <a:extLst>
                <a:ext uri="{FF2B5EF4-FFF2-40B4-BE49-F238E27FC236}">
                  <a16:creationId xmlns:a16="http://schemas.microsoft.com/office/drawing/2014/main" id="{B3467A69-52B6-8F78-4A9E-5ADC1691A44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810055525"/>
                </p:ext>
              </p:extLst>
            </p:nvPr>
          </p:nvGraphicFramePr>
          <p:xfrm>
            <a:off x="1612789" y="810940"/>
            <a:ext cx="8681701" cy="522734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C79E0CF-AE8C-CFF0-8701-DF5B20B9B662}"/>
              </a:ext>
            </a:extLst>
          </p:cNvPr>
          <p:cNvSpPr txBox="1"/>
          <p:nvPr/>
        </p:nvSpPr>
        <p:spPr>
          <a:xfrm>
            <a:off x="261363" y="2209696"/>
            <a:ext cx="22797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</a:t>
            </a:r>
            <a:r>
              <a:rPr lang="en-US" sz="2400" b="1" dirty="0">
                <a:solidFill>
                  <a:srgbClr val="0070C0"/>
                </a:solidFill>
              </a:rPr>
              <a:t>blue points </a:t>
            </a:r>
            <a:r>
              <a:rPr lang="en-US" sz="2400" dirty="0"/>
              <a:t>represent </a:t>
            </a:r>
            <a:r>
              <a:rPr lang="en-US" sz="2400" b="1" dirty="0"/>
              <a:t>the actual Y values</a:t>
            </a:r>
            <a:r>
              <a:rPr lang="en-US" sz="2400" dirty="0"/>
              <a:t> and </a:t>
            </a:r>
            <a:r>
              <a:rPr lang="en-US" sz="2400" b="1" dirty="0">
                <a:solidFill>
                  <a:srgbClr val="FFC000"/>
                </a:solidFill>
              </a:rPr>
              <a:t>the orange points</a:t>
            </a:r>
            <a:r>
              <a:rPr lang="en-US" sz="2400" dirty="0"/>
              <a:t> represent the </a:t>
            </a:r>
            <a:r>
              <a:rPr lang="en-US" sz="2400" b="1" dirty="0"/>
              <a:t>predicted Y values</a:t>
            </a:r>
            <a:endParaRPr lang="en-PH" sz="2400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3C001-D81B-0398-848F-9D8283EEC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246226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Least Squares Method</a:t>
            </a:r>
            <a:endParaRPr lang="en-PH" sz="5000" b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8D71BDD-DFA9-4AC1-D8CB-927487C2163A}"/>
              </a:ext>
            </a:extLst>
          </p:cNvPr>
          <p:cNvGrpSpPr/>
          <p:nvPr/>
        </p:nvGrpSpPr>
        <p:grpSpPr>
          <a:xfrm>
            <a:off x="2761802" y="982980"/>
            <a:ext cx="9135147" cy="5713629"/>
            <a:chOff x="1166611" y="810940"/>
            <a:chExt cx="9127879" cy="557972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6549BA2-0701-C484-2C23-410A47DBCF4E}"/>
                </a:ext>
              </a:extLst>
            </p:cNvPr>
            <p:cNvSpPr txBox="1"/>
            <p:nvPr/>
          </p:nvSpPr>
          <p:spPr>
            <a:xfrm>
              <a:off x="4986067" y="5975164"/>
              <a:ext cx="1935144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b="1" dirty="0">
                  <a:solidFill>
                    <a:srgbClr val="FF0000"/>
                  </a:solidFill>
                </a:rPr>
                <a:t>Price of Fuel (X)</a:t>
              </a:r>
              <a:endParaRPr lang="en-PH" sz="2100" b="1" dirty="0">
                <a:solidFill>
                  <a:srgbClr val="FF0000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47989AF-34C8-49A7-1DF1-48336F02B865}"/>
                </a:ext>
              </a:extLst>
            </p:cNvPr>
            <p:cNvSpPr txBox="1"/>
            <p:nvPr/>
          </p:nvSpPr>
          <p:spPr>
            <a:xfrm rot="16200000">
              <a:off x="457988" y="3201257"/>
              <a:ext cx="1863962" cy="4467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b="1" dirty="0">
                  <a:solidFill>
                    <a:srgbClr val="00B050"/>
                  </a:solidFill>
                </a:rPr>
                <a:t>Jeepney Fare (Y)</a:t>
              </a:r>
              <a:endParaRPr lang="en-PH" sz="2100" b="1" dirty="0">
                <a:solidFill>
                  <a:srgbClr val="00B050"/>
                </a:solidFill>
              </a:endParaRPr>
            </a:p>
          </p:txBody>
        </p:sp>
        <p:graphicFrame>
          <p:nvGraphicFramePr>
            <p:cNvPr id="17" name="Chart 16">
              <a:extLst>
                <a:ext uri="{FF2B5EF4-FFF2-40B4-BE49-F238E27FC236}">
                  <a16:creationId xmlns:a16="http://schemas.microsoft.com/office/drawing/2014/main" id="{B3467A69-52B6-8F78-4A9E-5ADC1691A44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580744325"/>
                </p:ext>
              </p:extLst>
            </p:nvPr>
          </p:nvGraphicFramePr>
          <p:xfrm>
            <a:off x="1612789" y="810940"/>
            <a:ext cx="8681701" cy="522734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C79E0CF-AE8C-CFF0-8701-DF5B20B9B662}"/>
              </a:ext>
            </a:extLst>
          </p:cNvPr>
          <p:cNvSpPr txBox="1"/>
          <p:nvPr/>
        </p:nvSpPr>
        <p:spPr>
          <a:xfrm>
            <a:off x="235938" y="1699156"/>
            <a:ext cx="227973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</a:t>
            </a:r>
            <a:r>
              <a:rPr lang="en-US" sz="2400" b="1" dirty="0"/>
              <a:t>distance</a:t>
            </a:r>
            <a:r>
              <a:rPr lang="en-US" sz="2400" dirty="0"/>
              <a:t> between the </a:t>
            </a:r>
            <a:r>
              <a:rPr lang="en-US" sz="2400" b="1" dirty="0">
                <a:solidFill>
                  <a:srgbClr val="00B0F0"/>
                </a:solidFill>
              </a:rPr>
              <a:t>actual values </a:t>
            </a:r>
            <a:r>
              <a:rPr lang="en-US" sz="2400" dirty="0"/>
              <a:t>and the </a:t>
            </a:r>
            <a:r>
              <a:rPr lang="en-US" sz="2400" b="1" dirty="0">
                <a:solidFill>
                  <a:srgbClr val="FFC000"/>
                </a:solidFill>
              </a:rPr>
              <a:t>predicted values </a:t>
            </a:r>
            <a:r>
              <a:rPr lang="en-US" sz="2400" dirty="0"/>
              <a:t>are known as </a:t>
            </a:r>
            <a:r>
              <a:rPr lang="en-US" sz="2400" b="1" dirty="0">
                <a:solidFill>
                  <a:srgbClr val="FF0000"/>
                </a:solidFill>
              </a:rPr>
              <a:t>residuals or errors</a:t>
            </a:r>
            <a:endParaRPr lang="en-PH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27C09-A373-F073-710A-880E17C145B4}"/>
              </a:ext>
            </a:extLst>
          </p:cNvPr>
          <p:cNvSpPr txBox="1"/>
          <p:nvPr/>
        </p:nvSpPr>
        <p:spPr>
          <a:xfrm>
            <a:off x="5412104" y="2072480"/>
            <a:ext cx="990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Residual</a:t>
            </a:r>
            <a:endParaRPr lang="en-PH" b="1" dirty="0">
              <a:solidFill>
                <a:srgbClr val="FF0000"/>
              </a:solidFill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45CAF74-003D-5E7D-6E19-8D70176D3779}"/>
              </a:ext>
            </a:extLst>
          </p:cNvPr>
          <p:cNvSpPr/>
          <p:nvPr/>
        </p:nvSpPr>
        <p:spPr>
          <a:xfrm>
            <a:off x="6480887" y="2014830"/>
            <a:ext cx="978408" cy="484632"/>
          </a:xfrm>
          <a:prstGeom prst="rightArrow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D5D9146-4598-4D5D-F713-8FE31D826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24401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Loss Function</a:t>
            </a:r>
            <a:endParaRPr lang="en-PH" sz="5000" b="1" dirty="0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FCC517F1-2542-AD4B-9BFE-3AC2CD769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989484"/>
              </p:ext>
            </p:extLst>
          </p:nvPr>
        </p:nvGraphicFramePr>
        <p:xfrm>
          <a:off x="3284986" y="1269566"/>
          <a:ext cx="5622025" cy="2828789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1124405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  <a:gridCol w="1124405">
                  <a:extLst>
                    <a:ext uri="{9D8B030D-6E8A-4147-A177-3AD203B41FA5}">
                      <a16:colId xmlns:a16="http://schemas.microsoft.com/office/drawing/2014/main" val="3317155875"/>
                    </a:ext>
                  </a:extLst>
                </a:gridCol>
                <a:gridCol w="1124405">
                  <a:extLst>
                    <a:ext uri="{9D8B030D-6E8A-4147-A177-3AD203B41FA5}">
                      <a16:colId xmlns:a16="http://schemas.microsoft.com/office/drawing/2014/main" val="3347420862"/>
                    </a:ext>
                  </a:extLst>
                </a:gridCol>
                <a:gridCol w="1124405">
                  <a:extLst>
                    <a:ext uri="{9D8B030D-6E8A-4147-A177-3AD203B41FA5}">
                      <a16:colId xmlns:a16="http://schemas.microsoft.com/office/drawing/2014/main" val="3066683627"/>
                    </a:ext>
                  </a:extLst>
                </a:gridCol>
              </a:tblGrid>
              <a:tr h="947173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rgbClr val="FF0000"/>
                          </a:solidFill>
                        </a:rPr>
                        <a:t>Price of Fuel (X)</a:t>
                      </a:r>
                      <a:endParaRPr lang="en-PH" sz="15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rgbClr val="00B050"/>
                          </a:solidFill>
                        </a:rPr>
                        <a:t>Jeepney Fare (Y)</a:t>
                      </a:r>
                      <a:endParaRPr lang="en-PH" sz="15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rgbClr val="FFC000"/>
                          </a:solidFill>
                        </a:rPr>
                        <a:t>Predicted Jeepney Fare (</a:t>
                      </a:r>
                      <a:r>
                        <a:rPr lang="en-US" sz="1500" b="1" dirty="0" err="1">
                          <a:solidFill>
                            <a:srgbClr val="FFC000"/>
                          </a:solidFill>
                        </a:rPr>
                        <a:t>Y</a:t>
                      </a:r>
                      <a:r>
                        <a:rPr lang="en-US" sz="1500" b="1" baseline="-25000" dirty="0" err="1">
                          <a:solidFill>
                            <a:srgbClr val="FFC000"/>
                          </a:solidFill>
                        </a:rPr>
                        <a:t>predict</a:t>
                      </a:r>
                      <a:r>
                        <a:rPr lang="en-US" sz="1500" b="1" dirty="0">
                          <a:solidFill>
                            <a:srgbClr val="FFC000"/>
                          </a:solidFill>
                        </a:rPr>
                        <a:t>)</a:t>
                      </a:r>
                      <a:endParaRPr lang="en-PH" sz="1500" b="1" baseline="-25000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baseline="0" dirty="0">
                          <a:solidFill>
                            <a:srgbClr val="00B050"/>
                          </a:solidFill>
                        </a:rPr>
                        <a:t>Y</a:t>
                      </a:r>
                      <a:r>
                        <a:rPr lang="en-US" sz="1500" b="1" baseline="0" dirty="0">
                          <a:solidFill>
                            <a:schemeClr val="bg1"/>
                          </a:solidFill>
                        </a:rPr>
                        <a:t> -</a:t>
                      </a:r>
                      <a:r>
                        <a:rPr lang="en-US" sz="1500" b="1" baseline="300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500" b="1" dirty="0" err="1">
                          <a:solidFill>
                            <a:srgbClr val="FFC000"/>
                          </a:solidFill>
                        </a:rPr>
                        <a:t>Y</a:t>
                      </a:r>
                      <a:r>
                        <a:rPr lang="en-US" sz="1500" b="1" baseline="-25000" dirty="0" err="1">
                          <a:solidFill>
                            <a:srgbClr val="FFC000"/>
                          </a:solidFill>
                        </a:rPr>
                        <a:t>predict</a:t>
                      </a:r>
                      <a:r>
                        <a:rPr lang="en-US" sz="1500" b="1" baseline="30000" dirty="0">
                          <a:solidFill>
                            <a:srgbClr val="FFC000"/>
                          </a:solidFill>
                        </a:rPr>
                        <a:t> </a:t>
                      </a:r>
                      <a:endParaRPr lang="en-PH" sz="1500" b="1" baseline="30000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baseline="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sz="1500" b="1" baseline="0" dirty="0">
                          <a:solidFill>
                            <a:srgbClr val="00B050"/>
                          </a:solidFill>
                        </a:rPr>
                        <a:t>Y</a:t>
                      </a:r>
                      <a:r>
                        <a:rPr lang="en-US" sz="1500" b="1" baseline="0" dirty="0">
                          <a:solidFill>
                            <a:schemeClr val="bg1"/>
                          </a:solidFill>
                        </a:rPr>
                        <a:t> –</a:t>
                      </a:r>
                      <a:r>
                        <a:rPr lang="en-US" sz="1500" b="1" baseline="300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500" b="1" dirty="0" err="1">
                          <a:solidFill>
                            <a:srgbClr val="FFC000"/>
                          </a:solidFill>
                        </a:rPr>
                        <a:t>Y</a:t>
                      </a:r>
                      <a:r>
                        <a:rPr lang="en-US" sz="1500" b="1" baseline="-25000" dirty="0" err="1">
                          <a:solidFill>
                            <a:srgbClr val="FFC000"/>
                          </a:solidFill>
                        </a:rPr>
                        <a:t>predict</a:t>
                      </a:r>
                      <a:r>
                        <a:rPr lang="en-US" sz="1500" b="1" baseline="0" dirty="0">
                          <a:solidFill>
                            <a:schemeClr val="bg1"/>
                          </a:solidFill>
                        </a:rPr>
                        <a:t>)</a:t>
                      </a:r>
                      <a:r>
                        <a:rPr lang="en-US" sz="1500" b="1" baseline="300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PH" sz="1500" b="1" baseline="30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4921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1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2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2.8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-0.8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0.64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  <a:tr h="34921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2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3.4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0.6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0.36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6145900"/>
                  </a:ext>
                </a:extLst>
              </a:tr>
              <a:tr h="42610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3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1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1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781549"/>
                  </a:ext>
                </a:extLst>
              </a:tr>
              <a:tr h="34921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4.6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-0.6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0.36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17048"/>
                  </a:ext>
                </a:extLst>
              </a:tr>
              <a:tr h="34921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5.2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-0.2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0.04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21870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EC8C204-CB6F-47F4-DF0F-09BBCF92F454}"/>
                  </a:ext>
                </a:extLst>
              </p:cNvPr>
              <p:cNvSpPr txBox="1"/>
              <p:nvPr/>
            </p:nvSpPr>
            <p:spPr>
              <a:xfrm>
                <a:off x="1290180" y="4567629"/>
                <a:ext cx="9306838" cy="13526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𝑺𝒖𝒎</m:t>
                      </m:r>
                      <m:r>
                        <a:rPr lang="en-US" sz="3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𝒐𝒇</m:t>
                      </m:r>
                      <m:r>
                        <a:rPr lang="en-US" sz="3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𝑺𝒒𝒖𝒂𝒓𝒆𝒅</m:t>
                      </m:r>
                      <m:r>
                        <a:rPr lang="en-US" sz="3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𝑬𝒓𝒓𝒐𝒓𝒔</m:t>
                      </m:r>
                      <m:r>
                        <a:rPr lang="en-US" sz="3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sz="3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𝑺𝑺𝑬</m:t>
                      </m:r>
                      <m:r>
                        <a:rPr lang="en-US" sz="3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)= </m:t>
                      </m:r>
                      <m:nary>
                        <m:naryPr>
                          <m:chr m:val="∑"/>
                          <m:ctrlPr>
                            <a:rPr lang="en-US" sz="3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en-US" sz="30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00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i="1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3000" i="1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3000" i="1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sSub>
                                <m:sSubPr>
                                  <m:ctrlPr>
                                    <a:rPr lang="en-US" sz="3000" i="1" smtClean="0">
                                      <a:solidFill>
                                        <a:srgbClr val="FFC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i="1">
                                      <a:solidFill>
                                        <a:srgbClr val="FFC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3000" i="1">
                                      <a:solidFill>
                                        <a:srgbClr val="FFC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𝑝𝑟𝑒𝑑𝑖𝑐𝑡</m:t>
                                  </m:r>
                                </m:sub>
                              </m:sSub>
                              <m:r>
                                <a:rPr lang="en-US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3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3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EC8C204-CB6F-47F4-DF0F-09BBCF92F4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0180" y="4567629"/>
                <a:ext cx="9306838" cy="135267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C40BA-7DCB-C155-D407-CEE5E00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3859465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39106"/>
            <a:ext cx="11273589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What is Linear Regression?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750E57D-D78A-74B6-3BE5-AC6554162F7B}"/>
              </a:ext>
            </a:extLst>
          </p:cNvPr>
          <p:cNvGrpSpPr/>
          <p:nvPr/>
        </p:nvGrpSpPr>
        <p:grpSpPr>
          <a:xfrm>
            <a:off x="4798078" y="2455508"/>
            <a:ext cx="2095500" cy="1946983"/>
            <a:chOff x="7171411" y="4419065"/>
            <a:chExt cx="2095500" cy="1946983"/>
          </a:xfrm>
        </p:grpSpPr>
        <p:pic>
          <p:nvPicPr>
            <p:cNvPr id="23" name="Picture 22" descr="Cartoon character holding a steering wheel at a gas station&#10;&#10;Description automatically generated">
              <a:extLst>
                <a:ext uri="{FF2B5EF4-FFF2-40B4-BE49-F238E27FC236}">
                  <a16:creationId xmlns:a16="http://schemas.microsoft.com/office/drawing/2014/main" id="{6C0EA5B0-EA2B-E227-265F-90E47CEC71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1411" y="4419065"/>
              <a:ext cx="2095500" cy="14287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E24EBDF-8F73-C121-7F04-8734F8A27500}"/>
                </a:ext>
              </a:extLst>
            </p:cNvPr>
            <p:cNvSpPr txBox="1"/>
            <p:nvPr/>
          </p:nvSpPr>
          <p:spPr>
            <a:xfrm>
              <a:off x="7551817" y="5950550"/>
              <a:ext cx="1558440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b="1" dirty="0">
                  <a:solidFill>
                    <a:srgbClr val="FF0000"/>
                  </a:solidFill>
                </a:rPr>
                <a:t>Price of Fuel</a:t>
              </a:r>
              <a:endParaRPr lang="en-PH" sz="2100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2B034FA-A6D0-0FB9-303D-15944C0CBAB9}"/>
              </a:ext>
            </a:extLst>
          </p:cNvPr>
          <p:cNvGrpSpPr/>
          <p:nvPr/>
        </p:nvGrpSpPr>
        <p:grpSpPr>
          <a:xfrm>
            <a:off x="8838285" y="2389539"/>
            <a:ext cx="3339934" cy="1946983"/>
            <a:chOff x="2821060" y="4336498"/>
            <a:chExt cx="3339934" cy="1946983"/>
          </a:xfrm>
        </p:grpSpPr>
        <p:pic>
          <p:nvPicPr>
            <p:cNvPr id="26" name="Picture 25" descr="A cartoon of a jeepney&#10;&#10;Description automatically generated">
              <a:extLst>
                <a:ext uri="{FF2B5EF4-FFF2-40B4-BE49-F238E27FC236}">
                  <a16:creationId xmlns:a16="http://schemas.microsoft.com/office/drawing/2014/main" id="{59E5453E-5FAD-DA9C-E762-8EF947EE8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88889" y="4336498"/>
              <a:ext cx="1747391" cy="1633810"/>
            </a:xfrm>
            <a:prstGeom prst="rect">
              <a:avLst/>
            </a:prstGeom>
            <a:effectLst/>
          </p:spPr>
        </p:pic>
        <p:pic>
          <p:nvPicPr>
            <p:cNvPr id="27" name="Picture 26" descr="A gold coin with a symbol on it&#10;&#10;Description automatically generated">
              <a:extLst>
                <a:ext uri="{FF2B5EF4-FFF2-40B4-BE49-F238E27FC236}">
                  <a16:creationId xmlns:a16="http://schemas.microsoft.com/office/drawing/2014/main" id="{9BA638A7-B514-B12C-38D1-73B0ED5A22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21060" y="4662146"/>
              <a:ext cx="896989" cy="896989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F68A136-0E9B-996D-2B1E-8B2A67BB768E}"/>
                </a:ext>
              </a:extLst>
            </p:cNvPr>
            <p:cNvSpPr txBox="1"/>
            <p:nvPr/>
          </p:nvSpPr>
          <p:spPr>
            <a:xfrm>
              <a:off x="3398635" y="5867983"/>
              <a:ext cx="2762359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b="1" dirty="0">
                  <a:solidFill>
                    <a:srgbClr val="00B050"/>
                  </a:solidFill>
                </a:rPr>
                <a:t>Predicted Jeepney Fare</a:t>
              </a:r>
              <a:endParaRPr lang="en-PH" sz="2100" b="1" dirty="0">
                <a:solidFill>
                  <a:srgbClr val="00B050"/>
                </a:solidFill>
              </a:endParaRPr>
            </a:p>
          </p:txBody>
        </p:sp>
      </p:grp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3E33B6E8-BC23-92C4-3ABB-B6EEF11AED0E}"/>
              </a:ext>
            </a:extLst>
          </p:cNvPr>
          <p:cNvSpPr/>
          <p:nvPr/>
        </p:nvSpPr>
        <p:spPr>
          <a:xfrm>
            <a:off x="7418202" y="3007094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37F7284-C932-0AEB-7B2C-F9872CF4DE86}"/>
              </a:ext>
            </a:extLst>
          </p:cNvPr>
          <p:cNvGrpSpPr/>
          <p:nvPr/>
        </p:nvGrpSpPr>
        <p:grpSpPr>
          <a:xfrm>
            <a:off x="138151" y="2389539"/>
            <a:ext cx="2887890" cy="1947339"/>
            <a:chOff x="2821060" y="4336498"/>
            <a:chExt cx="2887890" cy="1947339"/>
          </a:xfrm>
        </p:grpSpPr>
        <p:pic>
          <p:nvPicPr>
            <p:cNvPr id="31" name="Picture 30" descr="A cartoon of a jeepney&#10;&#10;Description automatically generated">
              <a:extLst>
                <a:ext uri="{FF2B5EF4-FFF2-40B4-BE49-F238E27FC236}">
                  <a16:creationId xmlns:a16="http://schemas.microsoft.com/office/drawing/2014/main" id="{C8ACBFB2-9158-25CB-A1EB-7C533922E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88889" y="4336498"/>
              <a:ext cx="1747391" cy="1633810"/>
            </a:xfrm>
            <a:prstGeom prst="rect">
              <a:avLst/>
            </a:prstGeom>
            <a:effectLst/>
          </p:spPr>
        </p:pic>
        <p:pic>
          <p:nvPicPr>
            <p:cNvPr id="32" name="Picture 31" descr="A gold coin with a symbol on it&#10;&#10;Description automatically generated">
              <a:extLst>
                <a:ext uri="{FF2B5EF4-FFF2-40B4-BE49-F238E27FC236}">
                  <a16:creationId xmlns:a16="http://schemas.microsoft.com/office/drawing/2014/main" id="{8F11C2AE-88B3-8F9B-9645-0233DA23B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21060" y="4662146"/>
              <a:ext cx="896989" cy="896989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171FC5E-8876-5FC6-D7DA-EE10E725DF7B}"/>
                </a:ext>
              </a:extLst>
            </p:cNvPr>
            <p:cNvSpPr txBox="1"/>
            <p:nvPr/>
          </p:nvSpPr>
          <p:spPr>
            <a:xfrm>
              <a:off x="3163830" y="5868339"/>
              <a:ext cx="2545120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b="1" dirty="0">
                  <a:solidFill>
                    <a:srgbClr val="00B050"/>
                  </a:solidFill>
                </a:rPr>
                <a:t>Current Jeepney Fare</a:t>
              </a:r>
              <a:endParaRPr lang="en-PH" sz="2100" b="1" dirty="0">
                <a:solidFill>
                  <a:srgbClr val="00B050"/>
                </a:solidFill>
              </a:endParaRPr>
            </a:p>
          </p:txBody>
        </p:sp>
      </p:grp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5927CCEC-31B9-6D6F-3456-00ADC1105D5D}"/>
              </a:ext>
            </a:extLst>
          </p:cNvPr>
          <p:cNvSpPr/>
          <p:nvPr/>
        </p:nvSpPr>
        <p:spPr>
          <a:xfrm>
            <a:off x="3186224" y="2964130"/>
            <a:ext cx="978408" cy="484632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433B731-4889-C789-EFD4-4819CA5E1BBB}"/>
              </a:ext>
            </a:extLst>
          </p:cNvPr>
          <p:cNvSpPr txBox="1"/>
          <p:nvPr/>
        </p:nvSpPr>
        <p:spPr>
          <a:xfrm>
            <a:off x="1851086" y="4832724"/>
            <a:ext cx="84898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Based on the </a:t>
            </a:r>
            <a:r>
              <a:rPr lang="en-US" sz="2400" b="1" dirty="0">
                <a:solidFill>
                  <a:srgbClr val="FF0000"/>
                </a:solidFill>
              </a:rPr>
              <a:t>price of fuel</a:t>
            </a:r>
            <a:r>
              <a:rPr lang="en-US" sz="2400" dirty="0"/>
              <a:t>, how much would be the </a:t>
            </a:r>
            <a:r>
              <a:rPr lang="en-US" sz="2400" b="1" dirty="0">
                <a:solidFill>
                  <a:srgbClr val="00B050"/>
                </a:solidFill>
              </a:rPr>
              <a:t>jeepney fare</a:t>
            </a:r>
            <a:r>
              <a:rPr lang="en-US" sz="2400" dirty="0"/>
              <a:t>?</a:t>
            </a:r>
            <a:endParaRPr lang="en-PH" sz="2400" dirty="0"/>
          </a:p>
        </p:txBody>
      </p:sp>
    </p:spTree>
    <p:extLst>
      <p:ext uri="{BB962C8B-B14F-4D97-AF65-F5344CB8AC3E}">
        <p14:creationId xmlns:p14="http://schemas.microsoft.com/office/powerpoint/2010/main" val="42307574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Loss Function</a:t>
            </a:r>
            <a:endParaRPr lang="en-PH" sz="5000" b="1" dirty="0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FCC517F1-2542-AD4B-9BFE-3AC2CD769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3628422"/>
              </p:ext>
            </p:extLst>
          </p:nvPr>
        </p:nvGraphicFramePr>
        <p:xfrm>
          <a:off x="110317" y="1345250"/>
          <a:ext cx="5622025" cy="2828789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1124405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  <a:gridCol w="1124405">
                  <a:extLst>
                    <a:ext uri="{9D8B030D-6E8A-4147-A177-3AD203B41FA5}">
                      <a16:colId xmlns:a16="http://schemas.microsoft.com/office/drawing/2014/main" val="3317155875"/>
                    </a:ext>
                  </a:extLst>
                </a:gridCol>
                <a:gridCol w="1124405">
                  <a:extLst>
                    <a:ext uri="{9D8B030D-6E8A-4147-A177-3AD203B41FA5}">
                      <a16:colId xmlns:a16="http://schemas.microsoft.com/office/drawing/2014/main" val="3347420862"/>
                    </a:ext>
                  </a:extLst>
                </a:gridCol>
                <a:gridCol w="1124405">
                  <a:extLst>
                    <a:ext uri="{9D8B030D-6E8A-4147-A177-3AD203B41FA5}">
                      <a16:colId xmlns:a16="http://schemas.microsoft.com/office/drawing/2014/main" val="3066683627"/>
                    </a:ext>
                  </a:extLst>
                </a:gridCol>
              </a:tblGrid>
              <a:tr h="947173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rgbClr val="FF0000"/>
                          </a:solidFill>
                        </a:rPr>
                        <a:t>Price of Fuel (X)</a:t>
                      </a:r>
                      <a:endParaRPr lang="en-PH" sz="15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rgbClr val="00B050"/>
                          </a:solidFill>
                        </a:rPr>
                        <a:t>Jeepney Fare (Y)</a:t>
                      </a:r>
                      <a:endParaRPr lang="en-PH" sz="15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rgbClr val="FFC000"/>
                          </a:solidFill>
                        </a:rPr>
                        <a:t>Predicted Jeepney Fare (</a:t>
                      </a:r>
                      <a:r>
                        <a:rPr lang="en-US" sz="1500" b="1" dirty="0" err="1">
                          <a:solidFill>
                            <a:srgbClr val="FFC000"/>
                          </a:solidFill>
                        </a:rPr>
                        <a:t>Y</a:t>
                      </a:r>
                      <a:r>
                        <a:rPr lang="en-US" sz="1500" b="1" baseline="-25000" dirty="0" err="1">
                          <a:solidFill>
                            <a:srgbClr val="FFC000"/>
                          </a:solidFill>
                        </a:rPr>
                        <a:t>predict</a:t>
                      </a:r>
                      <a:r>
                        <a:rPr lang="en-US" sz="1500" b="1" dirty="0">
                          <a:solidFill>
                            <a:srgbClr val="FFC000"/>
                          </a:solidFill>
                        </a:rPr>
                        <a:t>)</a:t>
                      </a:r>
                      <a:endParaRPr lang="en-PH" sz="1500" b="1" baseline="-25000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baseline="0" dirty="0">
                          <a:solidFill>
                            <a:srgbClr val="00B050"/>
                          </a:solidFill>
                        </a:rPr>
                        <a:t>Y</a:t>
                      </a:r>
                      <a:r>
                        <a:rPr lang="en-US" sz="1500" b="1" baseline="0" dirty="0">
                          <a:solidFill>
                            <a:schemeClr val="bg1"/>
                          </a:solidFill>
                        </a:rPr>
                        <a:t> -</a:t>
                      </a:r>
                      <a:r>
                        <a:rPr lang="en-US" sz="1500" b="1" baseline="300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500" b="1" dirty="0" err="1">
                          <a:solidFill>
                            <a:srgbClr val="FFC000"/>
                          </a:solidFill>
                        </a:rPr>
                        <a:t>Y</a:t>
                      </a:r>
                      <a:r>
                        <a:rPr lang="en-US" sz="1500" b="1" baseline="-25000" dirty="0" err="1">
                          <a:solidFill>
                            <a:srgbClr val="FFC000"/>
                          </a:solidFill>
                        </a:rPr>
                        <a:t>predict</a:t>
                      </a:r>
                      <a:r>
                        <a:rPr lang="en-US" sz="1500" b="1" baseline="30000" dirty="0">
                          <a:solidFill>
                            <a:srgbClr val="FFC000"/>
                          </a:solidFill>
                        </a:rPr>
                        <a:t> </a:t>
                      </a:r>
                      <a:endParaRPr lang="en-PH" sz="1500" b="1" baseline="30000" dirty="0">
                        <a:solidFill>
                          <a:srgbClr val="FFC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baseline="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-US" sz="1500" b="1" baseline="0" dirty="0">
                          <a:solidFill>
                            <a:srgbClr val="00B050"/>
                          </a:solidFill>
                        </a:rPr>
                        <a:t>Y</a:t>
                      </a:r>
                      <a:r>
                        <a:rPr lang="en-US" sz="1500" b="1" baseline="0" dirty="0">
                          <a:solidFill>
                            <a:schemeClr val="bg1"/>
                          </a:solidFill>
                        </a:rPr>
                        <a:t> –</a:t>
                      </a:r>
                      <a:r>
                        <a:rPr lang="en-US" sz="1500" b="1" baseline="300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500" b="1" dirty="0" err="1">
                          <a:solidFill>
                            <a:srgbClr val="FFC000"/>
                          </a:solidFill>
                        </a:rPr>
                        <a:t>Y</a:t>
                      </a:r>
                      <a:r>
                        <a:rPr lang="en-US" sz="1500" b="1" baseline="-25000" dirty="0" err="1">
                          <a:solidFill>
                            <a:srgbClr val="FFC000"/>
                          </a:solidFill>
                        </a:rPr>
                        <a:t>predict</a:t>
                      </a:r>
                      <a:r>
                        <a:rPr lang="en-US" sz="1500" b="1" baseline="0" dirty="0">
                          <a:solidFill>
                            <a:schemeClr val="bg1"/>
                          </a:solidFill>
                        </a:rPr>
                        <a:t>)</a:t>
                      </a:r>
                      <a:r>
                        <a:rPr lang="en-US" sz="1500" b="1" baseline="300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PH" sz="1500" b="1" baseline="30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4921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1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2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2.8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-0.8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0.64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  <a:tr h="34921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2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3.4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0.6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0.36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6145900"/>
                  </a:ext>
                </a:extLst>
              </a:tr>
              <a:tr h="426109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3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1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1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781549"/>
                  </a:ext>
                </a:extLst>
              </a:tr>
              <a:tr h="34921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4.6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-0.6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0.36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17048"/>
                  </a:ext>
                </a:extLst>
              </a:tr>
              <a:tr h="34921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5.2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-0.2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0.04</a:t>
                      </a:r>
                      <a:endParaRPr lang="en-PH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21870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EB83884-1205-2E2F-8328-999995040F13}"/>
              </a:ext>
            </a:extLst>
          </p:cNvPr>
          <p:cNvSpPr txBox="1"/>
          <p:nvPr/>
        </p:nvSpPr>
        <p:spPr>
          <a:xfrm>
            <a:off x="4456224" y="4230540"/>
            <a:ext cx="1479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SSE</a:t>
            </a:r>
            <a:r>
              <a:rPr lang="en-PH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sz="2400" b="1" dirty="0">
                <a:solidFill>
                  <a:srgbClr val="00B05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2.4</a:t>
            </a:r>
            <a:endParaRPr lang="en-PH" sz="2400" b="1" dirty="0">
              <a:solidFill>
                <a:srgbClr val="00B05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0CD3639-8ACD-CFA3-58BE-6F635C0B6DAA}"/>
              </a:ext>
            </a:extLst>
          </p:cNvPr>
          <p:cNvGrpSpPr/>
          <p:nvPr/>
        </p:nvGrpSpPr>
        <p:grpSpPr>
          <a:xfrm>
            <a:off x="6096000" y="1253340"/>
            <a:ext cx="6026417" cy="4743015"/>
            <a:chOff x="852061" y="1401319"/>
            <a:chExt cx="9442430" cy="569790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475C18-2AFF-610D-97D9-19CA4E6629BF}"/>
                </a:ext>
              </a:extLst>
            </p:cNvPr>
            <p:cNvSpPr txBox="1"/>
            <p:nvPr/>
          </p:nvSpPr>
          <p:spPr>
            <a:xfrm>
              <a:off x="4472677" y="6683725"/>
              <a:ext cx="1935144" cy="4154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b="1" dirty="0">
                  <a:solidFill>
                    <a:srgbClr val="FF0000"/>
                  </a:solidFill>
                </a:rPr>
                <a:t>Price of Fuel (X)</a:t>
              </a:r>
              <a:endParaRPr lang="en-PH" sz="2100" b="1" dirty="0">
                <a:solidFill>
                  <a:srgbClr val="FF0000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9F4D5CF-97F7-69D0-51EB-3958D2E4283F}"/>
                </a:ext>
              </a:extLst>
            </p:cNvPr>
            <p:cNvSpPr txBox="1"/>
            <p:nvPr/>
          </p:nvSpPr>
          <p:spPr>
            <a:xfrm rot="16200000">
              <a:off x="143438" y="3649807"/>
              <a:ext cx="1863962" cy="446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b="1" dirty="0">
                  <a:solidFill>
                    <a:srgbClr val="00B050"/>
                  </a:solidFill>
                </a:rPr>
                <a:t>Jeepney Fare (Y)</a:t>
              </a:r>
              <a:endParaRPr lang="en-PH" sz="2100" b="1" dirty="0">
                <a:solidFill>
                  <a:srgbClr val="00B050"/>
                </a:solidFill>
              </a:endParaRPr>
            </a:p>
          </p:txBody>
        </p:sp>
        <p:graphicFrame>
          <p:nvGraphicFramePr>
            <p:cNvPr id="10" name="Chart 9">
              <a:extLst>
                <a:ext uri="{FF2B5EF4-FFF2-40B4-BE49-F238E27FC236}">
                  <a16:creationId xmlns:a16="http://schemas.microsoft.com/office/drawing/2014/main" id="{93C8EADE-0F34-4B02-F061-6A3CA380D3D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948321154"/>
                </p:ext>
              </p:extLst>
            </p:nvPr>
          </p:nvGraphicFramePr>
          <p:xfrm>
            <a:off x="1485680" y="1401319"/>
            <a:ext cx="8808811" cy="528240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EC8C204-CB6F-47F4-DF0F-09BBCF92F454}"/>
              </a:ext>
            </a:extLst>
          </p:cNvPr>
          <p:cNvSpPr txBox="1"/>
          <p:nvPr/>
        </p:nvSpPr>
        <p:spPr>
          <a:xfrm>
            <a:off x="110318" y="4692205"/>
            <a:ext cx="582566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solidFill>
                  <a:srgbClr val="FF0000"/>
                </a:solidFill>
              </a:rPr>
              <a:t>The sum of squared errors</a:t>
            </a:r>
            <a:r>
              <a:rPr lang="en-US" sz="2100" b="1" dirty="0">
                <a:solidFill>
                  <a:srgbClr val="7030A0"/>
                </a:solidFill>
              </a:rPr>
              <a:t> </a:t>
            </a:r>
            <a:r>
              <a:rPr lang="en-US" sz="2100" dirty="0"/>
              <a:t>for this regression line is </a:t>
            </a:r>
            <a:r>
              <a:rPr lang="en-US" sz="2100" b="1" dirty="0"/>
              <a:t>2.4</a:t>
            </a:r>
            <a:r>
              <a:rPr lang="en-US" sz="2100" dirty="0"/>
              <a:t>. This tells you how </a:t>
            </a:r>
            <a:r>
              <a:rPr lang="en-US" sz="2100" b="1" dirty="0"/>
              <a:t>good a line is fitted to the data</a:t>
            </a:r>
            <a:r>
              <a:rPr lang="en-US" sz="2100" dirty="0"/>
              <a:t>. </a:t>
            </a:r>
            <a:r>
              <a:rPr lang="en-US" sz="2100" b="1" dirty="0">
                <a:solidFill>
                  <a:srgbClr val="00B050"/>
                </a:solidFill>
              </a:rPr>
              <a:t>The best fit line will have the least amount of this value.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60EFE8-C40E-D4B9-848D-74E09119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40489767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Finding the Best Fit Regression Line</a:t>
            </a:r>
            <a:endParaRPr lang="en-PH" sz="5000" b="1" dirty="0"/>
          </a:p>
        </p:txBody>
      </p:sp>
      <p:pic>
        <p:nvPicPr>
          <p:cNvPr id="12" name="Picture 11" descr="A diagram of a line with green dots and arrows&#10;&#10;Description automatically generated">
            <a:extLst>
              <a:ext uri="{FF2B5EF4-FFF2-40B4-BE49-F238E27FC236}">
                <a16:creationId xmlns:a16="http://schemas.microsoft.com/office/drawing/2014/main" id="{F77CA1D4-928E-8586-A864-8DDF90C596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4275" y="1476300"/>
            <a:ext cx="9357032" cy="52633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156D218-4074-6433-90E5-03134716273B}"/>
              </a:ext>
            </a:extLst>
          </p:cNvPr>
          <p:cNvSpPr txBox="1"/>
          <p:nvPr/>
        </p:nvSpPr>
        <p:spPr>
          <a:xfrm>
            <a:off x="464538" y="1773480"/>
            <a:ext cx="227973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keep moving this line through the </a:t>
            </a:r>
            <a:r>
              <a:rPr lang="en-US" sz="2400" b="1" dirty="0">
                <a:solidFill>
                  <a:srgbClr val="00B050"/>
                </a:solidFill>
              </a:rPr>
              <a:t>data points </a:t>
            </a:r>
            <a:r>
              <a:rPr lang="en-US" sz="2400" dirty="0"/>
              <a:t>to make sure the best fit line </a:t>
            </a:r>
            <a:r>
              <a:rPr lang="en-US" sz="2400" b="1" dirty="0">
                <a:solidFill>
                  <a:srgbClr val="7030A0"/>
                </a:solidFill>
              </a:rPr>
              <a:t>has the least square distance </a:t>
            </a:r>
            <a:r>
              <a:rPr lang="en-US" sz="2400" dirty="0"/>
              <a:t>between the </a:t>
            </a:r>
            <a:r>
              <a:rPr lang="en-US" sz="2400" b="1" dirty="0">
                <a:solidFill>
                  <a:srgbClr val="00B050"/>
                </a:solidFill>
              </a:rPr>
              <a:t>data points </a:t>
            </a:r>
            <a:r>
              <a:rPr lang="en-US" sz="2400" dirty="0"/>
              <a:t>and the </a:t>
            </a:r>
            <a:r>
              <a:rPr lang="en-US" sz="2400" b="1" dirty="0">
                <a:solidFill>
                  <a:srgbClr val="FF0000"/>
                </a:solidFill>
              </a:rPr>
              <a:t>regression line</a:t>
            </a:r>
            <a:endParaRPr lang="en-PH" sz="2400" b="1" dirty="0">
              <a:solidFill>
                <a:srgbClr val="FF0000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DBCD82-97DC-923B-86D7-BFCF0FDB0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68376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459203" y="1283707"/>
            <a:ext cx="11273589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latin typeface="Calibri Body"/>
              </a:rPr>
              <a:t>What is Linear Regression?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Classification vs Regression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Types of Linear Regression</a:t>
            </a: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Understanding Simple Linear Regression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Gradient Descent</a:t>
            </a: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Body"/>
            </a:endParaRPr>
          </a:p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</p:txBody>
      </p:sp>
      <p:pic>
        <p:nvPicPr>
          <p:cNvPr id="3" name="Graphic 2" descr="Checkmark with solid fill">
            <a:extLst>
              <a:ext uri="{FF2B5EF4-FFF2-40B4-BE49-F238E27FC236}">
                <a16:creationId xmlns:a16="http://schemas.microsoft.com/office/drawing/2014/main" id="{03E6C7E6-80D2-5241-B024-26F66AEA98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17639" y="1257844"/>
            <a:ext cx="597907" cy="597907"/>
          </a:xfrm>
          <a:prstGeom prst="rect">
            <a:avLst/>
          </a:prstGeom>
        </p:spPr>
      </p:pic>
      <p:pic>
        <p:nvPicPr>
          <p:cNvPr id="2" name="Graphic 1" descr="Checkmark with solid fill">
            <a:extLst>
              <a:ext uri="{FF2B5EF4-FFF2-40B4-BE49-F238E27FC236}">
                <a16:creationId xmlns:a16="http://schemas.microsoft.com/office/drawing/2014/main" id="{E2231756-C301-E34D-DD73-BDBD9EE1BD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17638" y="1881614"/>
            <a:ext cx="597907" cy="623423"/>
          </a:xfrm>
          <a:prstGeom prst="rect">
            <a:avLst/>
          </a:prstGeom>
        </p:spPr>
      </p:pic>
      <p:pic>
        <p:nvPicPr>
          <p:cNvPr id="6" name="Graphic 5" descr="Checkmark with solid fill">
            <a:extLst>
              <a:ext uri="{FF2B5EF4-FFF2-40B4-BE49-F238E27FC236}">
                <a16:creationId xmlns:a16="http://schemas.microsoft.com/office/drawing/2014/main" id="{DF59B28A-B819-8CC1-3E3C-A292C65ED7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17637" y="2598494"/>
            <a:ext cx="597907" cy="623423"/>
          </a:xfrm>
          <a:prstGeom prst="rect">
            <a:avLst/>
          </a:prstGeom>
        </p:spPr>
      </p:pic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AE7F2E5A-9554-15BE-4E6F-1DAD9FABA3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77066" y="3221917"/>
            <a:ext cx="597907" cy="62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5055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Gradient Descent</a:t>
            </a:r>
            <a:endParaRPr lang="en-PH" sz="5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56D218-4074-6433-90E5-03134716273B}"/>
              </a:ext>
            </a:extLst>
          </p:cNvPr>
          <p:cNvSpPr txBox="1"/>
          <p:nvPr/>
        </p:nvSpPr>
        <p:spPr>
          <a:xfrm>
            <a:off x="532949" y="1489275"/>
            <a:ext cx="11126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00" b="1" dirty="0">
                <a:solidFill>
                  <a:srgbClr val="0070C0"/>
                </a:solidFill>
              </a:rPr>
              <a:t>Gradient descent </a:t>
            </a:r>
            <a:r>
              <a:rPr lang="en-PH" sz="3000" dirty="0"/>
              <a:t>is an iterative optimization algorithm to find the </a:t>
            </a:r>
            <a:r>
              <a:rPr lang="en-PH" sz="3000" b="1" dirty="0">
                <a:solidFill>
                  <a:srgbClr val="00B050"/>
                </a:solidFill>
              </a:rPr>
              <a:t>minimum of a function</a:t>
            </a:r>
            <a:r>
              <a:rPr lang="en-PH" sz="3000" dirty="0"/>
              <a:t>. Here that function is our </a:t>
            </a:r>
            <a:r>
              <a:rPr lang="en-PH" sz="3000" b="1" dirty="0">
                <a:solidFill>
                  <a:srgbClr val="0070C0"/>
                </a:solidFill>
              </a:rPr>
              <a:t>Loss Function</a:t>
            </a:r>
            <a:r>
              <a:rPr lang="en-PH" sz="3000" dirty="0"/>
              <a:t>. 	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1CF144-2C13-1CB2-4A0B-A7655D4A2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3893434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0E77EF-28B7-75C6-B798-F02F9E5A17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874" y="1243980"/>
            <a:ext cx="7772400" cy="51608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AD79C6-3283-BB22-C87B-98AA9D801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280" y="341388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Going down a valley</a:t>
            </a:r>
            <a:endParaRPr lang="en-PH" sz="5000" b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7865E8-0DC3-F536-8703-886113BBD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2191944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0E77EF-28B7-75C6-B798-F02F9E5A17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582" y="1327999"/>
            <a:ext cx="7286177" cy="48380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106475-FC10-DD50-9D13-612C1BED0349}"/>
              </a:ext>
            </a:extLst>
          </p:cNvPr>
          <p:cNvSpPr txBox="1"/>
          <p:nvPr/>
        </p:nvSpPr>
        <p:spPr>
          <a:xfrm>
            <a:off x="459205" y="1269102"/>
            <a:ext cx="3037948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ea typeface="Cambria Math" panose="02040503050406030204" pitchFamily="18" charset="0"/>
              </a:rPr>
              <a:t>When going down a valley, </a:t>
            </a:r>
          </a:p>
          <a:p>
            <a:endParaRPr lang="en-US" sz="2100" b="1" dirty="0">
              <a:solidFill>
                <a:srgbClr val="0070C0"/>
              </a:solidFill>
              <a:ea typeface="Cambria Math" panose="02040503050406030204" pitchFamily="18" charset="0"/>
            </a:endParaRPr>
          </a:p>
          <a:p>
            <a:r>
              <a:rPr lang="en-US" sz="2100" b="1" dirty="0">
                <a:solidFill>
                  <a:srgbClr val="0070C0"/>
                </a:solidFill>
                <a:ea typeface="Cambria Math" panose="02040503050406030204" pitchFamily="18" charset="0"/>
              </a:rPr>
              <a:t>m (slope)</a:t>
            </a:r>
            <a:r>
              <a:rPr lang="en-US" sz="2100" dirty="0">
                <a:ea typeface="Cambria Math" panose="02040503050406030204" pitchFamily="18" charset="0"/>
              </a:rPr>
              <a:t> is the current position of the person</a:t>
            </a:r>
          </a:p>
          <a:p>
            <a:endParaRPr lang="en-US" sz="2100" b="1" dirty="0">
              <a:solidFill>
                <a:srgbClr val="FF0000"/>
              </a:solidFill>
              <a:ea typeface="Cambria Math" panose="02040503050406030204" pitchFamily="18" charset="0"/>
            </a:endParaRPr>
          </a:p>
          <a:p>
            <a:r>
              <a:rPr lang="en-US" sz="2100" b="1" dirty="0">
                <a:solidFill>
                  <a:srgbClr val="00B050"/>
                </a:solidFill>
                <a:ea typeface="Cambria Math" panose="02040503050406030204" pitchFamily="18" charset="0"/>
              </a:rPr>
              <a:t>D</a:t>
            </a:r>
            <a:r>
              <a:rPr lang="en-US" sz="2100" b="1" dirty="0">
                <a:solidFill>
                  <a:srgbClr val="FF0000"/>
                </a:solidFill>
                <a:ea typeface="Cambria Math" panose="02040503050406030204" pitchFamily="18" charset="0"/>
              </a:rPr>
              <a:t> </a:t>
            </a:r>
            <a:r>
              <a:rPr lang="en-US" sz="2100" b="1" dirty="0">
                <a:solidFill>
                  <a:srgbClr val="00B050"/>
                </a:solidFill>
                <a:ea typeface="Cambria Math" panose="02040503050406030204" pitchFamily="18" charset="0"/>
              </a:rPr>
              <a:t>(partial derivative) </a:t>
            </a:r>
            <a:r>
              <a:rPr lang="en-US" sz="2100" dirty="0">
                <a:ea typeface="Cambria Math" panose="02040503050406030204" pitchFamily="18" charset="0"/>
              </a:rPr>
              <a:t>is the steepness of the slope</a:t>
            </a:r>
          </a:p>
          <a:p>
            <a:endParaRPr lang="en-US" sz="2100" b="1" dirty="0">
              <a:solidFill>
                <a:srgbClr val="FF0000"/>
              </a:solidFill>
              <a:ea typeface="Cambria Math" panose="02040503050406030204" pitchFamily="18" charset="0"/>
            </a:endParaRPr>
          </a:p>
          <a:p>
            <a:r>
              <a:rPr lang="en-US" sz="2100" b="1" dirty="0">
                <a:solidFill>
                  <a:srgbClr val="7030A0"/>
                </a:solidFill>
                <a:ea typeface="Cambria Math" panose="02040503050406030204" pitchFamily="18" charset="0"/>
              </a:rPr>
              <a:t>L (Learning Rate)</a:t>
            </a:r>
            <a:r>
              <a:rPr lang="en-US" sz="2100" b="1" dirty="0">
                <a:solidFill>
                  <a:srgbClr val="FF0000"/>
                </a:solidFill>
                <a:ea typeface="Cambria Math" panose="02040503050406030204" pitchFamily="18" charset="0"/>
              </a:rPr>
              <a:t> </a:t>
            </a:r>
            <a:r>
              <a:rPr lang="en-US" sz="2100" dirty="0">
                <a:ea typeface="Cambria Math" panose="02040503050406030204" pitchFamily="18" charset="0"/>
              </a:rPr>
              <a:t>is the speed at which the person moves</a:t>
            </a:r>
          </a:p>
          <a:p>
            <a:endParaRPr lang="en-US" sz="2100" dirty="0">
              <a:ea typeface="Cambria Math" panose="02040503050406030204" pitchFamily="18" charset="0"/>
            </a:endParaRPr>
          </a:p>
          <a:p>
            <a:r>
              <a:rPr lang="en-US" sz="2100" b="1" dirty="0">
                <a:solidFill>
                  <a:srgbClr val="7030A0"/>
                </a:solidFill>
                <a:ea typeface="Cambria Math" panose="02040503050406030204" pitchFamily="18" charset="0"/>
              </a:rPr>
              <a:t>L</a:t>
            </a:r>
            <a:r>
              <a:rPr lang="en-US" sz="2100" b="1" dirty="0">
                <a:ea typeface="Cambria Math" panose="02040503050406030204" pitchFamily="18" charset="0"/>
              </a:rPr>
              <a:t> x </a:t>
            </a:r>
            <a:r>
              <a:rPr lang="en-US" sz="2100" b="1" dirty="0">
                <a:solidFill>
                  <a:srgbClr val="00B050"/>
                </a:solidFill>
                <a:ea typeface="Cambria Math" panose="02040503050406030204" pitchFamily="18" charset="0"/>
              </a:rPr>
              <a:t>D</a:t>
            </a:r>
            <a:r>
              <a:rPr lang="en-US" sz="2100" b="1" dirty="0">
                <a:ea typeface="Cambria Math" panose="02040503050406030204" pitchFamily="18" charset="0"/>
              </a:rPr>
              <a:t> </a:t>
            </a:r>
            <a:r>
              <a:rPr lang="en-US" sz="2100" dirty="0">
                <a:ea typeface="Cambria Math" panose="02040503050406030204" pitchFamily="18" charset="0"/>
              </a:rPr>
              <a:t>be the size of the steps the person will take</a:t>
            </a:r>
            <a:endParaRPr lang="en-PH" sz="2100" dirty="0">
              <a:ea typeface="Cambria Math" panose="020405030504060302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A2CAF0A-9271-9E1F-A9D0-A50CBA9BD5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Gradient Descent</a:t>
            </a:r>
            <a:endParaRPr lang="en-PH" sz="5000" b="1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316C0E1-A087-72A5-BFDE-5942D0A4A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335114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0E77EF-28B7-75C6-B798-F02F9E5A17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477" y="953590"/>
            <a:ext cx="7772400" cy="51608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106475-FC10-DD50-9D13-612C1BED0349}"/>
              </a:ext>
            </a:extLst>
          </p:cNvPr>
          <p:cNvSpPr txBox="1"/>
          <p:nvPr/>
        </p:nvSpPr>
        <p:spPr>
          <a:xfrm>
            <a:off x="356961" y="953590"/>
            <a:ext cx="227973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/>
              <a:t>When the slope is more steep he takes </a:t>
            </a:r>
            <a:r>
              <a:rPr lang="en-PH" sz="2400" b="1" dirty="0">
                <a:solidFill>
                  <a:srgbClr val="00B050"/>
                </a:solidFill>
              </a:rPr>
              <a:t>longer steps </a:t>
            </a:r>
            <a:r>
              <a:rPr lang="en-PH" sz="2400" dirty="0"/>
              <a:t>and when it is less steep, he takes </a:t>
            </a:r>
            <a:r>
              <a:rPr lang="en-PH" sz="2400" b="1" dirty="0">
                <a:solidFill>
                  <a:srgbClr val="FF0000"/>
                </a:solidFill>
              </a:rPr>
              <a:t>smaller steps</a:t>
            </a:r>
            <a:r>
              <a:rPr lang="en-PH" sz="2400" dirty="0"/>
              <a:t>. </a:t>
            </a:r>
          </a:p>
          <a:p>
            <a:endParaRPr lang="en-PH" sz="2400" dirty="0"/>
          </a:p>
          <a:p>
            <a:r>
              <a:rPr lang="en-PH" sz="2400" dirty="0"/>
              <a:t>Finally he arrives at the bottom of the valley which corresponds to our </a:t>
            </a:r>
            <a:r>
              <a:rPr lang="en-PH" sz="2400" b="1" dirty="0">
                <a:solidFill>
                  <a:srgbClr val="0070C0"/>
                </a:solidFill>
              </a:rPr>
              <a:t>loss = 0</a:t>
            </a:r>
            <a:r>
              <a:rPr lang="en-PH" sz="2400" dirty="0"/>
              <a:t>. </a:t>
            </a:r>
          </a:p>
          <a:p>
            <a:endParaRPr lang="en-PH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30849D5-A241-61B8-59A5-6DCFF90DC6E7}"/>
                  </a:ext>
                </a:extLst>
              </p:cNvPr>
              <p:cNvSpPr txBox="1"/>
              <p:nvPr/>
            </p:nvSpPr>
            <p:spPr>
              <a:xfrm>
                <a:off x="5883306" y="3291840"/>
                <a:ext cx="425387" cy="2743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/>
                        <m:sub/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30849D5-A241-61B8-59A5-6DCFF90DC6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3306" y="3291840"/>
                <a:ext cx="425387" cy="2743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1BBA48-F8D1-E574-C2C5-34B05A0BD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255506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0D3D9-DB14-5139-B872-7A483185B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459659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Gradient Descent</a:t>
            </a:r>
            <a:endParaRPr lang="en-PH" sz="5000" b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D6634A-86A9-1E68-BA59-B38EF7BCF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8679475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0D3D9-DB14-5139-B872-7A483185B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459659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Gradient Descent</a:t>
            </a:r>
            <a:endParaRPr lang="en-PH" sz="5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4F898C2-B773-6906-D92F-2A8EB51B9B79}"/>
                  </a:ext>
                </a:extLst>
              </p:cNvPr>
              <p:cNvSpPr txBox="1"/>
              <p:nvPr/>
            </p:nvSpPr>
            <p:spPr>
              <a:xfrm>
                <a:off x="459205" y="1606733"/>
                <a:ext cx="11273589" cy="11070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PH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 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2 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b="0" i="1" baseline="-2500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baseline="-25000" smtClean="0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d>
                                <m:dPr>
                                  <m:ctrlPr>
                                    <a:rPr lang="en-US" sz="2400" b="0" i="1" baseline="-25000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𝑚𝑥</m:t>
                                  </m:r>
                                  <m:r>
                                    <a:rPr lang="en-US" sz="2400" b="0" i="1" baseline="-2500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</m:d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(−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PH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4F898C2-B773-6906-D92F-2A8EB51B9B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205" y="1606733"/>
                <a:ext cx="11273589" cy="110703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2579ED-2D3D-8AEC-CC9B-623D70A25EB4}"/>
                  </a:ext>
                </a:extLst>
              </p:cNvPr>
              <p:cNvSpPr txBox="1"/>
              <p:nvPr/>
            </p:nvSpPr>
            <p:spPr>
              <a:xfrm>
                <a:off x="459203" y="3142382"/>
                <a:ext cx="11273589" cy="11070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PH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−2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 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b="0" i="1" baseline="-2500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US" sz="2400" b="0" i="1" baseline="-2500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PH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2579ED-2D3D-8AEC-CC9B-623D70A25E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203" y="3142382"/>
                <a:ext cx="11273589" cy="110703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DBFE1BD-55A6-904A-3B12-66733533C9A4}"/>
                  </a:ext>
                </a:extLst>
              </p:cNvPr>
              <p:cNvSpPr txBox="1"/>
              <p:nvPr/>
            </p:nvSpPr>
            <p:spPr>
              <a:xfrm>
                <a:off x="459204" y="4697750"/>
                <a:ext cx="11273589" cy="11070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PH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−2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 </m:t>
                      </m:r>
                      <m:nary>
                        <m:naryPr>
                          <m:chr m:val="∑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400" b="0" i="1" baseline="-2500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baseline="-25000" smtClean="0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US" sz="2400" b="0" i="1" baseline="-2500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PH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DBFE1BD-55A6-904A-3B12-66733533C9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204" y="4697750"/>
                <a:ext cx="11273589" cy="110703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8F441D-BCD7-AF5C-4C94-50C4356C1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1773231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0D3D9-DB14-5139-B872-7A483185B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459659"/>
            <a:ext cx="11273589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Gradient Descent</a:t>
            </a:r>
            <a:endParaRPr lang="en-PH" sz="5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2579ED-2D3D-8AEC-CC9B-623D70A25EB4}"/>
                  </a:ext>
                </a:extLst>
              </p:cNvPr>
              <p:cNvSpPr txBox="1"/>
              <p:nvPr/>
            </p:nvSpPr>
            <p:spPr>
              <a:xfrm>
                <a:off x="459204" y="2477590"/>
                <a:ext cx="11273589" cy="844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5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50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5000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US" sz="50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sz="5000" b="0" i="1" smtClean="0">
                          <a:latin typeface="Cambria Math" panose="02040503050406030204" pitchFamily="18" charset="0"/>
                        </a:rPr>
                        <m:t> ∗ </m:t>
                      </m:r>
                      <m:sSub>
                        <m:sSubPr>
                          <m:ctrlPr>
                            <a:rPr lang="en-US" sz="5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0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5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en-PH" sz="5000" baseline="-25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12579ED-2D3D-8AEC-CC9B-623D70A25E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204" y="2477590"/>
                <a:ext cx="11273589" cy="84407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CA59BF0-B6A7-8A29-F665-76FFA3623E64}"/>
                  </a:ext>
                </a:extLst>
              </p:cNvPr>
              <p:cNvSpPr txBox="1"/>
              <p:nvPr/>
            </p:nvSpPr>
            <p:spPr>
              <a:xfrm>
                <a:off x="459204" y="4160294"/>
                <a:ext cx="11273589" cy="844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5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5000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5000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US" sz="5000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sz="5000" b="0" i="1" smtClean="0">
                          <a:latin typeface="Cambria Math" panose="02040503050406030204" pitchFamily="18" charset="0"/>
                        </a:rPr>
                        <m:t> ∗</m:t>
                      </m:r>
                      <m:sSub>
                        <m:sSubPr>
                          <m:ctrlPr>
                            <a:rPr lang="en-US" sz="5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0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50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</m:oMath>
                  </m:oMathPara>
                </a14:m>
                <a:endParaRPr lang="en-PH" sz="5000" baseline="-25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CA59BF0-B6A7-8A29-F665-76FFA3623E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204" y="4160294"/>
                <a:ext cx="11273589" cy="84407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7A95D1-AEA1-3446-0B3A-9A0EC1938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PH"/>
              <a:t>CCMACLRL</a:t>
            </a:r>
          </a:p>
        </p:txBody>
      </p:sp>
    </p:spTree>
    <p:extLst>
      <p:ext uri="{BB962C8B-B14F-4D97-AF65-F5344CB8AC3E}">
        <p14:creationId xmlns:p14="http://schemas.microsoft.com/office/powerpoint/2010/main" val="142958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What is Linear Regression?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63C76C-FBF6-8599-4CB3-6821F670B3EF}"/>
              </a:ext>
            </a:extLst>
          </p:cNvPr>
          <p:cNvSpPr txBox="1"/>
          <p:nvPr/>
        </p:nvSpPr>
        <p:spPr>
          <a:xfrm>
            <a:off x="1053828" y="1377523"/>
            <a:ext cx="1008434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0" i="0" dirty="0">
                <a:effectLst/>
                <a:latin typeface="Calibri (Body)"/>
              </a:rPr>
              <a:t>Linear regression </a:t>
            </a:r>
            <a:r>
              <a:rPr lang="en-US" sz="3000" dirty="0">
                <a:latin typeface="Calibri (Body)"/>
              </a:rPr>
              <a:t>or simply regression </a:t>
            </a:r>
            <a:r>
              <a:rPr lang="en-US" sz="3000" b="0" i="0" dirty="0">
                <a:effectLst/>
                <a:latin typeface="Calibri (Body)"/>
              </a:rPr>
              <a:t>is a statistical model used to predict the relationship between </a:t>
            </a:r>
            <a:r>
              <a:rPr lang="en-US" sz="3000" b="1" i="0" dirty="0">
                <a:solidFill>
                  <a:srgbClr val="FF0000"/>
                </a:solidFill>
                <a:effectLst/>
                <a:latin typeface="Calibri (Body)"/>
              </a:rPr>
              <a:t>independent</a:t>
            </a:r>
            <a:r>
              <a:rPr lang="en-US" sz="3000" b="0" i="0" dirty="0">
                <a:effectLst/>
                <a:latin typeface="Calibri (Body)"/>
              </a:rPr>
              <a:t> and </a:t>
            </a:r>
            <a:r>
              <a:rPr lang="en-US" sz="3000" b="1" i="0" dirty="0">
                <a:solidFill>
                  <a:srgbClr val="00B050"/>
                </a:solidFill>
                <a:effectLst/>
                <a:latin typeface="Calibri (Body)"/>
              </a:rPr>
              <a:t>dependent</a:t>
            </a:r>
            <a:r>
              <a:rPr lang="en-US" sz="3000" b="0" i="0" dirty="0">
                <a:effectLst/>
                <a:latin typeface="Calibri (Body)"/>
              </a:rPr>
              <a:t> variables.</a:t>
            </a:r>
            <a:endParaRPr lang="en-PH" sz="30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20078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What is Linear Regression?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FBEC70E1-5FA9-22F1-253B-6EA337B5F0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976641"/>
              </p:ext>
            </p:extLst>
          </p:nvPr>
        </p:nvGraphicFramePr>
        <p:xfrm>
          <a:off x="2515296" y="1244918"/>
          <a:ext cx="7161406" cy="29292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80703">
                  <a:extLst>
                    <a:ext uri="{9D8B030D-6E8A-4147-A177-3AD203B41FA5}">
                      <a16:colId xmlns:a16="http://schemas.microsoft.com/office/drawing/2014/main" val="2913056237"/>
                    </a:ext>
                  </a:extLst>
                </a:gridCol>
                <a:gridCol w="3580703">
                  <a:extLst>
                    <a:ext uri="{9D8B030D-6E8A-4147-A177-3AD203B41FA5}">
                      <a16:colId xmlns:a16="http://schemas.microsoft.com/office/drawing/2014/main" val="3863049235"/>
                    </a:ext>
                  </a:extLst>
                </a:gridCol>
              </a:tblGrid>
              <a:tr h="643236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FF0000"/>
                          </a:solidFill>
                        </a:rPr>
                        <a:t>Independent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B050"/>
                          </a:solidFill>
                        </a:rPr>
                        <a:t>Dependent Variable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500786"/>
                  </a:ext>
                </a:extLst>
              </a:tr>
              <a:tr h="1106696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A variable whose value does not change by the effect of other variables and is used to manipulate the </a:t>
                      </a:r>
                      <a:r>
                        <a:rPr lang="en-US" sz="2400" b="1" dirty="0"/>
                        <a:t>dependent variable</a:t>
                      </a:r>
                      <a:r>
                        <a:rPr lang="en-US" sz="2400" b="0" dirty="0"/>
                        <a:t>. Often denoted as</a:t>
                      </a:r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sz="2400" b="1" dirty="0">
                          <a:solidFill>
                            <a:srgbClr val="FF0000"/>
                          </a:solidFill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A variable whose value changes when there is a manipulation in the values of the </a:t>
                      </a:r>
                      <a:r>
                        <a:rPr lang="en-US" sz="2400" b="1" dirty="0"/>
                        <a:t>independent variables</a:t>
                      </a:r>
                      <a:r>
                        <a:rPr lang="en-US" sz="2400" b="0" dirty="0"/>
                        <a:t>. </a:t>
                      </a:r>
                    </a:p>
                    <a:p>
                      <a:pPr algn="ctr"/>
                      <a:r>
                        <a:rPr lang="en-US" sz="2400" b="0" dirty="0"/>
                        <a:t>Often denoted as </a:t>
                      </a:r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Y</a:t>
                      </a:r>
                      <a:endParaRPr lang="en-US" sz="2400" b="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188694"/>
                  </a:ext>
                </a:extLst>
              </a:tr>
            </a:tbl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97B0FF7D-013A-BAEC-B277-B1DB1F2CEB68}"/>
              </a:ext>
            </a:extLst>
          </p:cNvPr>
          <p:cNvGrpSpPr/>
          <p:nvPr/>
        </p:nvGrpSpPr>
        <p:grpSpPr>
          <a:xfrm>
            <a:off x="6650475" y="4318856"/>
            <a:ext cx="3276177" cy="1633810"/>
            <a:chOff x="2260103" y="4336498"/>
            <a:chExt cx="3276177" cy="1633810"/>
          </a:xfrm>
        </p:grpSpPr>
        <p:pic>
          <p:nvPicPr>
            <p:cNvPr id="13" name="Picture 12" descr="A cartoon of a jeepney&#10;&#10;Description automatically generated">
              <a:extLst>
                <a:ext uri="{FF2B5EF4-FFF2-40B4-BE49-F238E27FC236}">
                  <a16:creationId xmlns:a16="http://schemas.microsoft.com/office/drawing/2014/main" id="{CF146DA6-222B-E957-05CA-EC908FDC7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88889" y="4336498"/>
              <a:ext cx="1747391" cy="1633810"/>
            </a:xfrm>
            <a:prstGeom prst="rect">
              <a:avLst/>
            </a:prstGeom>
            <a:effectLst/>
          </p:spPr>
        </p:pic>
        <p:pic>
          <p:nvPicPr>
            <p:cNvPr id="17" name="Picture 16" descr="A gold coin with a symbol on it&#10;&#10;Description automatically generated">
              <a:extLst>
                <a:ext uri="{FF2B5EF4-FFF2-40B4-BE49-F238E27FC236}">
                  <a16:creationId xmlns:a16="http://schemas.microsoft.com/office/drawing/2014/main" id="{E9755D2A-0F07-C527-DDBB-DD7EF2C0A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6594" y="4354806"/>
              <a:ext cx="896989" cy="896989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9833E13-8467-F03B-3B73-D3E12020A53A}"/>
                </a:ext>
              </a:extLst>
            </p:cNvPr>
            <p:cNvSpPr txBox="1"/>
            <p:nvPr/>
          </p:nvSpPr>
          <p:spPr>
            <a:xfrm>
              <a:off x="2260103" y="5358855"/>
              <a:ext cx="163692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b="1" dirty="0">
                  <a:solidFill>
                    <a:srgbClr val="00B050"/>
                  </a:solidFill>
                </a:rPr>
                <a:t>Jeepney Fare</a:t>
              </a:r>
              <a:endParaRPr lang="en-PH" sz="2100" b="1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518A9F5-4881-DC78-2F6F-D2D8A499CB7D}"/>
              </a:ext>
            </a:extLst>
          </p:cNvPr>
          <p:cNvGrpSpPr/>
          <p:nvPr/>
        </p:nvGrpSpPr>
        <p:grpSpPr>
          <a:xfrm>
            <a:off x="2659345" y="4421386"/>
            <a:ext cx="3261124" cy="1428750"/>
            <a:chOff x="6005787" y="4419065"/>
            <a:chExt cx="3261124" cy="1428750"/>
          </a:xfrm>
        </p:grpSpPr>
        <p:pic>
          <p:nvPicPr>
            <p:cNvPr id="6" name="Picture 5" descr="Cartoon character holding a steering wheel at a gas station&#10;&#10;Description automatically generated">
              <a:extLst>
                <a:ext uri="{FF2B5EF4-FFF2-40B4-BE49-F238E27FC236}">
                  <a16:creationId xmlns:a16="http://schemas.microsoft.com/office/drawing/2014/main" id="{0A5B701A-912D-BD8E-1437-497292751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1411" y="4419065"/>
              <a:ext cx="2095500" cy="14287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9F61E2-04E2-7C96-6961-69EBE3E174AD}"/>
                </a:ext>
              </a:extLst>
            </p:cNvPr>
            <p:cNvSpPr txBox="1"/>
            <p:nvPr/>
          </p:nvSpPr>
          <p:spPr>
            <a:xfrm>
              <a:off x="6005787" y="4686358"/>
              <a:ext cx="1027845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b="1" dirty="0">
                  <a:solidFill>
                    <a:srgbClr val="FF0000"/>
                  </a:solidFill>
                </a:rPr>
                <a:t>Price of</a:t>
              </a:r>
            </a:p>
            <a:p>
              <a:r>
                <a:rPr lang="en-US" sz="2100" b="1" dirty="0">
                  <a:solidFill>
                    <a:srgbClr val="FF0000"/>
                  </a:solidFill>
                </a:rPr>
                <a:t>Fuel</a:t>
              </a:r>
              <a:endParaRPr lang="en-PH" sz="21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1541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What is Linear Regression?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903ABD-8BEC-8767-9D54-635D264372E4}"/>
              </a:ext>
            </a:extLst>
          </p:cNvPr>
          <p:cNvSpPr txBox="1"/>
          <p:nvPr/>
        </p:nvSpPr>
        <p:spPr>
          <a:xfrm>
            <a:off x="937097" y="1305341"/>
            <a:ext cx="1031780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/>
              <a:t>In Linear Regression, we examine </a:t>
            </a:r>
            <a:r>
              <a:rPr lang="en-US" sz="3000" b="1" dirty="0">
                <a:solidFill>
                  <a:srgbClr val="7030A0"/>
                </a:solidFill>
              </a:rPr>
              <a:t>two factors</a:t>
            </a:r>
            <a:r>
              <a:rPr lang="en-US" sz="3000" dirty="0"/>
              <a:t>.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endParaRPr lang="en-US" sz="3000" dirty="0"/>
          </a:p>
          <a:p>
            <a:pPr marL="514350" indent="-514350" algn="l">
              <a:buFont typeface="+mj-lt"/>
              <a:buAutoNum type="arabicPeriod"/>
            </a:pPr>
            <a:r>
              <a:rPr lang="en-US" sz="3000" dirty="0"/>
              <a:t>Which variables are significant predictors of the outcome variable?</a:t>
            </a:r>
          </a:p>
          <a:p>
            <a:pPr marL="514350" indent="-514350" algn="l">
              <a:buFont typeface="+mj-lt"/>
              <a:buAutoNum type="arabicPeriod"/>
            </a:pPr>
            <a:endParaRPr lang="en-US" sz="3000" dirty="0"/>
          </a:p>
          <a:p>
            <a:pPr marL="514350" indent="-514350" algn="l">
              <a:buFont typeface="+mj-lt"/>
              <a:buAutoNum type="arabicPeriod"/>
            </a:pPr>
            <a:r>
              <a:rPr lang="en-US" sz="3000" dirty="0"/>
              <a:t>How significant is the </a:t>
            </a:r>
            <a:r>
              <a:rPr lang="en-US" sz="3000" b="1" dirty="0"/>
              <a:t>regression line </a:t>
            </a:r>
            <a:r>
              <a:rPr lang="en-US" sz="3000" dirty="0"/>
              <a:t>in terms of making predictions with the highest possible accuracy?</a:t>
            </a:r>
          </a:p>
          <a:p>
            <a:br>
              <a:rPr lang="en-US" sz="3000" dirty="0"/>
            </a:br>
            <a:endParaRPr lang="en-PH" sz="3000" dirty="0"/>
          </a:p>
        </p:txBody>
      </p:sp>
    </p:spTree>
    <p:extLst>
      <p:ext uri="{BB962C8B-B14F-4D97-AF65-F5344CB8AC3E}">
        <p14:creationId xmlns:p14="http://schemas.microsoft.com/office/powerpoint/2010/main" val="508213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459203" y="1283707"/>
            <a:ext cx="11273589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latin typeface="Calibri Body"/>
              </a:rPr>
              <a:t>What is Linear Regression?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Classification vs Regression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Types of Linear Regression</a:t>
            </a: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Understanding Simple Linear Regression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Gradient Descent</a:t>
            </a: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Body"/>
            </a:endParaRPr>
          </a:p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</p:txBody>
      </p:sp>
      <p:pic>
        <p:nvPicPr>
          <p:cNvPr id="3" name="Graphic 2" descr="Checkmark with solid fill">
            <a:extLst>
              <a:ext uri="{FF2B5EF4-FFF2-40B4-BE49-F238E27FC236}">
                <a16:creationId xmlns:a16="http://schemas.microsoft.com/office/drawing/2014/main" id="{03E6C7E6-80D2-5241-B024-26F66AEA98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9540" y="1174808"/>
            <a:ext cx="597907" cy="59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179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Classification vs Regression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FBEC70E1-5FA9-22F1-253B-6EA337B5F0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831534"/>
              </p:ext>
            </p:extLst>
          </p:nvPr>
        </p:nvGraphicFramePr>
        <p:xfrm>
          <a:off x="320039" y="1047490"/>
          <a:ext cx="8380196" cy="49225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190098">
                  <a:extLst>
                    <a:ext uri="{9D8B030D-6E8A-4147-A177-3AD203B41FA5}">
                      <a16:colId xmlns:a16="http://schemas.microsoft.com/office/drawing/2014/main" val="2913056237"/>
                    </a:ext>
                  </a:extLst>
                </a:gridCol>
                <a:gridCol w="4190098">
                  <a:extLst>
                    <a:ext uri="{9D8B030D-6E8A-4147-A177-3AD203B41FA5}">
                      <a16:colId xmlns:a16="http://schemas.microsoft.com/office/drawing/2014/main" val="3863049235"/>
                    </a:ext>
                  </a:extLst>
                </a:gridCol>
              </a:tblGrid>
              <a:tr h="461902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FF0000"/>
                          </a:solidFill>
                        </a:rPr>
                        <a:t>Classification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B050"/>
                          </a:solidFill>
                        </a:rPr>
                        <a:t>Regression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3500786"/>
                  </a:ext>
                </a:extLst>
              </a:tr>
              <a:tr h="12990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1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The output variable must be a </a:t>
                      </a:r>
                      <a:r>
                        <a:rPr lang="en-US" sz="2100" b="1" dirty="0">
                          <a:solidFill>
                            <a:srgbClr val="7030A0"/>
                          </a:solidFill>
                        </a:rPr>
                        <a:t>discrete value in the form of a class label</a:t>
                      </a:r>
                      <a:r>
                        <a:rPr lang="en-US" sz="2100" dirty="0"/>
                        <a:t>.</a:t>
                      </a:r>
                    </a:p>
                    <a:p>
                      <a:pPr algn="ctr"/>
                      <a:endParaRPr lang="en-US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/>
                    </a:p>
                    <a:p>
                      <a:pPr algn="ctr"/>
                      <a:r>
                        <a:rPr lang="en-US" sz="2100" dirty="0"/>
                        <a:t>The output variable must be either </a:t>
                      </a:r>
                      <a:r>
                        <a:rPr lang="en-US" sz="2100" b="1" dirty="0">
                          <a:solidFill>
                            <a:srgbClr val="7030A0"/>
                          </a:solidFill>
                        </a:rPr>
                        <a:t>continuous in nature or a real value in the form of an integer quantity</a:t>
                      </a:r>
                      <a:r>
                        <a:rPr lang="en-US" sz="2100" dirty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8188694"/>
                  </a:ext>
                </a:extLst>
              </a:tr>
              <a:tr h="1602222">
                <a:tc>
                  <a:txBody>
                    <a:bodyPr/>
                    <a:lstStyle/>
                    <a:p>
                      <a:pPr algn="ctr"/>
                      <a:endParaRPr lang="en-US" sz="21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Classification algorithms solve classification problems like identifying </a:t>
                      </a:r>
                      <a:r>
                        <a:rPr lang="en-US" sz="2100" b="1" dirty="0">
                          <a:solidFill>
                            <a:srgbClr val="7030A0"/>
                          </a:solidFill>
                        </a:rPr>
                        <a:t>spam e-mails, and spotting cancer cells </a:t>
                      </a:r>
                      <a:r>
                        <a:rPr lang="en-US" sz="2100" dirty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/>
                    </a:p>
                    <a:p>
                      <a:pPr algn="ctr"/>
                      <a:r>
                        <a:rPr lang="en-US" sz="2100" dirty="0"/>
                        <a:t>It is used to solve problems such as predicting </a:t>
                      </a:r>
                      <a:r>
                        <a:rPr lang="en-US" sz="2100" b="1" dirty="0">
                          <a:solidFill>
                            <a:srgbClr val="7030A0"/>
                          </a:solidFill>
                        </a:rPr>
                        <a:t>house prices and weather predictions</a:t>
                      </a:r>
                      <a:r>
                        <a:rPr lang="en-US" sz="2100" dirty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5639677"/>
                  </a:ext>
                </a:extLst>
              </a:tr>
              <a:tr h="1027075">
                <a:tc>
                  <a:txBody>
                    <a:bodyPr/>
                    <a:lstStyle/>
                    <a:p>
                      <a:pPr algn="ctr"/>
                      <a:r>
                        <a:rPr lang="en-US" sz="2100" b="0" kern="1200" dirty="0">
                          <a:solidFill>
                            <a:schemeClr val="tx1"/>
                          </a:solidFill>
                          <a:effectLst/>
                        </a:rPr>
                        <a:t>Classification tries to find the decision boundary, which </a:t>
                      </a:r>
                      <a:r>
                        <a:rPr lang="en-US" sz="2100" b="1" kern="1200" dirty="0">
                          <a:solidFill>
                            <a:srgbClr val="7030A0"/>
                          </a:solidFill>
                          <a:effectLst/>
                        </a:rPr>
                        <a:t>divides the dataset into different classes.</a:t>
                      </a:r>
                      <a:endParaRPr lang="en-US" sz="2100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kern="1200" dirty="0">
                          <a:solidFill>
                            <a:schemeClr val="tx1"/>
                          </a:solidFill>
                          <a:effectLst/>
                        </a:rPr>
                        <a:t>It attempt to find the </a:t>
                      </a:r>
                      <a:r>
                        <a:rPr lang="en-US" sz="2100" b="1" kern="1200" dirty="0">
                          <a:solidFill>
                            <a:srgbClr val="7030A0"/>
                          </a:solidFill>
                          <a:effectLst/>
                        </a:rPr>
                        <a:t>best fit line</a:t>
                      </a:r>
                      <a:r>
                        <a:rPr lang="en-US" sz="2100" b="0" kern="1200" dirty="0">
                          <a:solidFill>
                            <a:schemeClr val="tx1"/>
                          </a:solidFill>
                          <a:effectLst/>
                        </a:rPr>
                        <a:t>, which predicts the output more accurately.</a:t>
                      </a:r>
                      <a:endParaRPr lang="en-US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1154857"/>
                  </a:ext>
                </a:extLst>
              </a:tr>
            </a:tbl>
          </a:graphicData>
        </a:graphic>
      </p:graphicFrame>
      <p:pic>
        <p:nvPicPr>
          <p:cNvPr id="7" name="Picture 6" descr="A comparison of a graph&#10;&#10;Description automatically generated with medium confidence">
            <a:extLst>
              <a:ext uri="{FF2B5EF4-FFF2-40B4-BE49-F238E27FC236}">
                <a16:creationId xmlns:a16="http://schemas.microsoft.com/office/drawing/2014/main" id="{650B2512-D563-991B-9AB4-9EE0D75F6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049" y="2584879"/>
            <a:ext cx="3032912" cy="1688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11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>
                <a:solidFill>
                  <a:schemeClr val="tx1"/>
                </a:solidFill>
              </a:rPr>
              <a:t>CCMACLRL</a:t>
            </a:r>
            <a:endParaRPr lang="en-P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E4DC5-50CE-9CEE-1720-B3DB36475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329031"/>
            <a:ext cx="11273589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Classification vs Regression</a:t>
            </a:r>
          </a:p>
        </p:txBody>
      </p:sp>
      <p:pic>
        <p:nvPicPr>
          <p:cNvPr id="6" name="Picture 5" descr="A comparison of a temperature measurement&#10;&#10;Description automatically generated with medium confidence">
            <a:extLst>
              <a:ext uri="{FF2B5EF4-FFF2-40B4-BE49-F238E27FC236}">
                <a16:creationId xmlns:a16="http://schemas.microsoft.com/office/drawing/2014/main" id="{52B76949-A882-0116-3554-09CF0E4D82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631" y="1154509"/>
            <a:ext cx="6048735" cy="487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84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88BDCA587B344BBA6CB1A93FAE6998" ma:contentTypeVersion="2" ma:contentTypeDescription="Create a new document." ma:contentTypeScope="" ma:versionID="7a8e4b6720badb2566a0cfeddfaf2856">
  <xsd:schema xmlns:xsd="http://www.w3.org/2001/XMLSchema" xmlns:xs="http://www.w3.org/2001/XMLSchema" xmlns:p="http://schemas.microsoft.com/office/2006/metadata/properties" xmlns:ns2="ba111d12-426d-4af0-bcb6-460e36974645" targetNamespace="http://schemas.microsoft.com/office/2006/metadata/properties" ma:root="true" ma:fieldsID="989b05398519136c88ba0a8d54e3c3da" ns2:_="">
    <xsd:import namespace="ba111d12-426d-4af0-bcb6-460e369746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111d12-426d-4af0-bcb6-460e369746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622FF19-6ECD-4B79-A412-9430824D2B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111d12-426d-4af0-bcb6-460e369746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C1A3F1B-CE3A-47AB-9F84-47E78646797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CF14CA-9E7F-410C-99DF-E0FAFDE78C1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2494</TotalTime>
  <Words>2347</Words>
  <Application>Microsoft Macintosh PowerPoint</Application>
  <PresentationFormat>Widescreen</PresentationFormat>
  <Paragraphs>604</Paragraphs>
  <Slides>39</Slides>
  <Notes>39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Arial</vt:lpstr>
      <vt:lpstr>Calibri</vt:lpstr>
      <vt:lpstr>Calibri (Body)</vt:lpstr>
      <vt:lpstr>Calibri Body</vt:lpstr>
      <vt:lpstr>Calibri Light</vt:lpstr>
      <vt:lpstr>Cambria Math</vt:lpstr>
      <vt:lpstr>Charter</vt:lpstr>
      <vt:lpstr>Wingdings</vt:lpstr>
      <vt:lpstr>Office Theme</vt:lpstr>
      <vt:lpstr>Simple Linear Regression</vt:lpstr>
      <vt:lpstr>Outline</vt:lpstr>
      <vt:lpstr>What is Linear Regression?</vt:lpstr>
      <vt:lpstr>What is Linear Regression?</vt:lpstr>
      <vt:lpstr>What is Linear Regression?</vt:lpstr>
      <vt:lpstr>What is Linear Regression?</vt:lpstr>
      <vt:lpstr>PowerPoint Presentation</vt:lpstr>
      <vt:lpstr>Classification vs Regression</vt:lpstr>
      <vt:lpstr>Classification vs Regression</vt:lpstr>
      <vt:lpstr>PowerPoint Presentation</vt:lpstr>
      <vt:lpstr>Types of Linear Regression </vt:lpstr>
      <vt:lpstr>Simple Linear Regression </vt:lpstr>
      <vt:lpstr>Multiple Linear Regression</vt:lpstr>
      <vt:lpstr>Types of Linear Regression </vt:lpstr>
      <vt:lpstr>PowerPoint Presentation</vt:lpstr>
      <vt:lpstr>Regression Line</vt:lpstr>
      <vt:lpstr>Least Squares Method</vt:lpstr>
      <vt:lpstr>Least Squares Method</vt:lpstr>
      <vt:lpstr>Least Squares Method</vt:lpstr>
      <vt:lpstr>Least Squares Method</vt:lpstr>
      <vt:lpstr>Equation of the Line</vt:lpstr>
      <vt:lpstr>Equation of the Line</vt:lpstr>
      <vt:lpstr>Calculate the Slope</vt:lpstr>
      <vt:lpstr>Calculate the Intercept</vt:lpstr>
      <vt:lpstr>Least Squares Method</vt:lpstr>
      <vt:lpstr>Drawing the Regression Line</vt:lpstr>
      <vt:lpstr>Least Squares Method</vt:lpstr>
      <vt:lpstr>Least Squares Method</vt:lpstr>
      <vt:lpstr>Loss Function</vt:lpstr>
      <vt:lpstr>Loss Function</vt:lpstr>
      <vt:lpstr>Finding the Best Fit Regression Line</vt:lpstr>
      <vt:lpstr>PowerPoint Presentation</vt:lpstr>
      <vt:lpstr>Gradient Descent</vt:lpstr>
      <vt:lpstr>Going down a valley</vt:lpstr>
      <vt:lpstr>Gradient Descent</vt:lpstr>
      <vt:lpstr>PowerPoint Presentation</vt:lpstr>
      <vt:lpstr>Gradient Descent</vt:lpstr>
      <vt:lpstr>Gradient Descent</vt:lpstr>
      <vt:lpstr>Gradient Descent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Elizer Jr. D. Ponio</cp:lastModifiedBy>
  <cp:revision>534</cp:revision>
  <dcterms:created xsi:type="dcterms:W3CDTF">2022-05-11T03:47:05Z</dcterms:created>
  <dcterms:modified xsi:type="dcterms:W3CDTF">2024-07-11T14:05:09Z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0x0101007188BDCA587B344BBA6CB1A93FAE6998</vt:lpwstr>
  </property>
  <property fmtid="{D5CDD505-2E9C-101B-9397-08002B2CF9AE}" pid="3" name="MSIP_Label_8a813f4b-519a-4481-a498-85770f517757_Enabled">
    <vt:lpwstr>true</vt:lpwstr>
  </property>
  <property fmtid="{D5CDD505-2E9C-101B-9397-08002B2CF9AE}" pid="4" name="MSIP_Label_8a813f4b-519a-4481-a498-85770f517757_SetDate">
    <vt:lpwstr>2024-07-11T14:05:09Z</vt:lpwstr>
  </property>
  <property fmtid="{D5CDD505-2E9C-101B-9397-08002B2CF9AE}" pid="5" name="MSIP_Label_8a813f4b-519a-4481-a498-85770f517757_Method">
    <vt:lpwstr>Standard</vt:lpwstr>
  </property>
  <property fmtid="{D5CDD505-2E9C-101B-9397-08002B2CF9AE}" pid="6" name="MSIP_Label_8a813f4b-519a-4481-a498-85770f517757_Name">
    <vt:lpwstr>Anyone (unrestricted)</vt:lpwstr>
  </property>
  <property fmtid="{D5CDD505-2E9C-101B-9397-08002B2CF9AE}" pid="7" name="MSIP_Label_8a813f4b-519a-4481-a498-85770f517757_SiteId">
    <vt:lpwstr>1d981f77-3ca3-46ae-b0d4-e8044e6c7f84</vt:lpwstr>
  </property>
  <property fmtid="{D5CDD505-2E9C-101B-9397-08002B2CF9AE}" pid="8" name="MSIP_Label_8a813f4b-519a-4481-a498-85770f517757_ActionId">
    <vt:lpwstr>cc2cc8e5-6ceb-4ff4-bda9-8296ca361659</vt:lpwstr>
  </property>
  <property fmtid="{D5CDD505-2E9C-101B-9397-08002B2CF9AE}" pid="9" name="MSIP_Label_8a813f4b-519a-4481-a498-85770f517757_ContentBits">
    <vt:lpwstr>0</vt:lpwstr>
  </property>
</Properties>
</file>

<file path=docProps/thumbnail.jpeg>
</file>